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77" r:id="rId5"/>
    <p:sldId id="261" r:id="rId6"/>
    <p:sldId id="262" r:id="rId7"/>
    <p:sldId id="263" r:id="rId8"/>
    <p:sldId id="264" r:id="rId9"/>
    <p:sldId id="265" r:id="rId10"/>
    <p:sldId id="266" r:id="rId11"/>
    <p:sldId id="267" r:id="rId12"/>
    <p:sldId id="268" r:id="rId13"/>
    <p:sldId id="269" r:id="rId14"/>
    <p:sldId id="270" r:id="rId15"/>
    <p:sldId id="271" r:id="rId16"/>
    <p:sldId id="281" r:id="rId17"/>
    <p:sldId id="272" r:id="rId18"/>
    <p:sldId id="282" r:id="rId19"/>
    <p:sldId id="283" r:id="rId20"/>
    <p:sldId id="284" r:id="rId21"/>
    <p:sldId id="285" r:id="rId22"/>
    <p:sldId id="286" r:id="rId23"/>
    <p:sldId id="2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ki"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39" autoAdjust="0"/>
  </p:normalViewPr>
  <p:slideViewPr>
    <p:cSldViewPr>
      <p:cViewPr>
        <p:scale>
          <a:sx n="60" d="100"/>
          <a:sy n="60" d="100"/>
        </p:scale>
        <p:origin x="-1644"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0DCBD8-6298-4650-9F33-FE1F1A325DD9}" type="datetimeFigureOut">
              <a:rPr lang="en-US" smtClean="0"/>
              <a:t>1/15/2014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4F6CD6-C9E7-4A32-83CF-FCF3388107A6}" type="slidenum">
              <a:rPr lang="en-US" smtClean="0"/>
              <a:t>‹#›</a:t>
            </a:fld>
            <a:endParaRPr lang="en-US"/>
          </a:p>
        </p:txBody>
      </p:sp>
    </p:spTree>
    <p:extLst>
      <p:ext uri="{BB962C8B-B14F-4D97-AF65-F5344CB8AC3E}">
        <p14:creationId xmlns:p14="http://schemas.microsoft.com/office/powerpoint/2010/main" val="3792292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reativecommons.org/licenses/by-sa/3.0/deed.e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cam.ac.uk/research/news/stirring-tails-of-evolu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we are going to start a lab in which we will evolve </a:t>
            </a:r>
            <a:r>
              <a:rPr lang="en-US" baseline="0" dirty="0" err="1" smtClean="0"/>
              <a:t>multicellularity</a:t>
            </a:r>
            <a:r>
              <a:rPr lang="en-US" baseline="0" dirty="0" smtClean="0"/>
              <a:t> in a test tube! First, let me introduce the topic of the evolution of </a:t>
            </a:r>
            <a:r>
              <a:rPr lang="en-US" baseline="0" dirty="0" err="1" smtClean="0"/>
              <a:t>multicellularity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1</a:t>
            </a:fld>
            <a:endParaRPr lang="en-US"/>
          </a:p>
        </p:txBody>
      </p:sp>
    </p:spTree>
    <p:extLst>
      <p:ext uri="{BB962C8B-B14F-4D97-AF65-F5344CB8AC3E}">
        <p14:creationId xmlns:p14="http://schemas.microsoft.com/office/powerpoint/2010/main" val="3571122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exactly what scientists did. They experimentally evolved </a:t>
            </a:r>
            <a:r>
              <a:rPr lang="en-US" baseline="0" dirty="0" err="1" smtClean="0"/>
              <a:t>muticellular</a:t>
            </a:r>
            <a:r>
              <a:rPr lang="en-US" baseline="0" dirty="0" smtClean="0"/>
              <a:t> ‘snowflake’ yeast from a unicellular ancestor. The picture of the unicellular ancestor is on your left and the video is the evolved multicellular snowflake yeast.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10</a:t>
            </a:fld>
            <a:endParaRPr lang="en-US"/>
          </a:p>
        </p:txBody>
      </p:sp>
    </p:spTree>
    <p:extLst>
      <p:ext uri="{BB962C8B-B14F-4D97-AF65-F5344CB8AC3E}">
        <p14:creationId xmlns:p14="http://schemas.microsoft.com/office/powerpoint/2010/main" val="1235756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evolve multicellular yeast, scientists used gravity to select for the clustering genotype that we saw in the previous cells. They did this because clusters of cells settling more quickly than single cells, allowing the scientists to select for groups of cells relatively easily. They started with 10 </a:t>
            </a:r>
            <a:r>
              <a:rPr lang="en-US" i="0" baseline="0" dirty="0" smtClean="0"/>
              <a:t>replicate populations of the unicellular yeast. To select for settling, they took yeast that have been growing for 24h and centrifuged 1.5 mL of at 100g for 10 seconds. After this, they discarded the upper 93% of the sample and transferred the bottom to fresh media, allowing only the heaviest things to survive.</a:t>
            </a:r>
            <a:endParaRPr lang="en-US" dirty="0"/>
          </a:p>
        </p:txBody>
      </p:sp>
      <p:sp>
        <p:nvSpPr>
          <p:cNvPr id="4" name="Slide Number Placeholder 3"/>
          <p:cNvSpPr>
            <a:spLocks noGrp="1"/>
          </p:cNvSpPr>
          <p:nvPr>
            <p:ph type="sldNum" sz="quarter" idx="10"/>
          </p:nvPr>
        </p:nvSpPr>
        <p:spPr/>
        <p:txBody>
          <a:bodyPr/>
          <a:lstStyle/>
          <a:p>
            <a:fld id="{4F5977FA-1848-4CB3-A593-BE122558F05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60 days, they</a:t>
            </a:r>
            <a:r>
              <a:rPr lang="en-US" baseline="0" dirty="0" smtClean="0"/>
              <a:t> saw independent evolution of snowflake clusters in all 10 replicate populations! </a:t>
            </a:r>
            <a:endParaRPr lang="en-US" dirty="0"/>
          </a:p>
        </p:txBody>
      </p:sp>
      <p:sp>
        <p:nvSpPr>
          <p:cNvPr id="4" name="Slide Number Placeholder 3"/>
          <p:cNvSpPr>
            <a:spLocks noGrp="1"/>
          </p:cNvSpPr>
          <p:nvPr>
            <p:ph type="sldNum" sz="quarter" idx="10"/>
          </p:nvPr>
        </p:nvSpPr>
        <p:spPr/>
        <p:txBody>
          <a:bodyPr/>
          <a:lstStyle/>
          <a:p>
            <a:fld id="{4F5977FA-1848-4CB3-A593-BE122558F05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course of the experiment, the scientists</a:t>
            </a:r>
            <a:r>
              <a:rPr lang="en-US" baseline="0" dirty="0" smtClean="0"/>
              <a:t> observed some really cool and important properties of snowflake yeast. The snowflake yeast evolved a multicellular life cycle. Snowflake yeast reproduced by spitting off multicellular </a:t>
            </a:r>
            <a:r>
              <a:rPr lang="en-US" baseline="0" dirty="0" err="1" smtClean="0"/>
              <a:t>propagules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13</a:t>
            </a:fld>
            <a:endParaRPr lang="en-US"/>
          </a:p>
        </p:txBody>
      </p:sp>
    </p:spTree>
    <p:extLst>
      <p:ext uri="{BB962C8B-B14F-4D97-AF65-F5344CB8AC3E}">
        <p14:creationId xmlns:p14="http://schemas.microsoft.com/office/powerpoint/2010/main" val="3420724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video of the snowflake yeast life</a:t>
            </a:r>
            <a:r>
              <a:rPr lang="en-US" baseline="0" dirty="0" smtClean="0"/>
              <a:t> cycle. A single parent cluster will be labeled in blue, and the multicellular </a:t>
            </a:r>
            <a:r>
              <a:rPr lang="en-US" baseline="0" dirty="0" err="1" smtClean="0"/>
              <a:t>propagules</a:t>
            </a:r>
            <a:r>
              <a:rPr lang="en-US" baseline="0" dirty="0" smtClean="0"/>
              <a:t> will be labeled in green. A cool thing to notice is that the </a:t>
            </a:r>
            <a:r>
              <a:rPr lang="en-US" baseline="0" dirty="0" err="1" smtClean="0"/>
              <a:t>propagules</a:t>
            </a:r>
            <a:r>
              <a:rPr lang="en-US" baseline="0" dirty="0" smtClean="0"/>
              <a:t> are consistently smaller than the parent cluster. </a:t>
            </a:r>
            <a:endParaRPr lang="en-US" dirty="0"/>
          </a:p>
        </p:txBody>
      </p:sp>
      <p:sp>
        <p:nvSpPr>
          <p:cNvPr id="4" name="Slide Number Placeholder 3"/>
          <p:cNvSpPr>
            <a:spLocks noGrp="1"/>
          </p:cNvSpPr>
          <p:nvPr>
            <p:ph type="sldNum" sz="quarter" idx="10"/>
          </p:nvPr>
        </p:nvSpPr>
        <p:spPr/>
        <p:txBody>
          <a:bodyPr/>
          <a:lstStyle/>
          <a:p>
            <a:fld id="{6E848310-0C06-4447-8D22-4E344C1A867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turns out to be really important because</a:t>
            </a:r>
            <a:r>
              <a:rPr lang="en-US" baseline="0" dirty="0" smtClean="0"/>
              <a:t> these </a:t>
            </a:r>
            <a:r>
              <a:rPr lang="en-US" baseline="0" dirty="0" err="1" smtClean="0"/>
              <a:t>propagules</a:t>
            </a:r>
            <a:r>
              <a:rPr lang="en-US" baseline="0" dirty="0" smtClean="0"/>
              <a:t> turn out to be functionally juvenile, meaning that they have to grow back up to their parent size before they can reproduce themselves. This is displayed in the picture here.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15</a:t>
            </a:fld>
            <a:endParaRPr lang="en-US"/>
          </a:p>
        </p:txBody>
      </p:sp>
    </p:spTree>
    <p:extLst>
      <p:ext uri="{BB962C8B-B14F-4D97-AF65-F5344CB8AC3E}">
        <p14:creationId xmlns:p14="http://schemas.microsoft.com/office/powerpoint/2010/main" val="618475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There are two steps required for the transition to </a:t>
            </a:r>
            <a:r>
              <a:rPr lang="en-US" baseline="0" dirty="0" err="1" smtClean="0"/>
              <a:t>multicellularity</a:t>
            </a:r>
            <a:r>
              <a:rPr lang="en-US" baseline="0" dirty="0" smtClean="0"/>
              <a:t>, and we will try to examine both of these steps with this lab. </a:t>
            </a:r>
            <a:endParaRPr lang="en-US" dirty="0" smtClean="0"/>
          </a:p>
        </p:txBody>
      </p:sp>
      <p:sp>
        <p:nvSpPr>
          <p:cNvPr id="4" name="Slide Number Placeholder 3"/>
          <p:cNvSpPr>
            <a:spLocks noGrp="1"/>
          </p:cNvSpPr>
          <p:nvPr>
            <p:ph type="sldNum" sz="quarter" idx="10"/>
          </p:nvPr>
        </p:nvSpPr>
        <p:spPr/>
        <p:txBody>
          <a:bodyPr/>
          <a:lstStyle/>
          <a:p>
            <a:fld id="{605B7019-70C4-491F-9518-B20F70CF47A8}" type="slidenum">
              <a:rPr lang="en-US" smtClean="0"/>
              <a:t>17</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The first step in this transition is the evolution of clusters from single-celled ancestors. This could be beneficial for many reasons. This could include evasion from predators, metabolic cooperation, and UV resistance. </a:t>
            </a:r>
            <a:endParaRPr lang="en-US" dirty="0" smtClean="0"/>
          </a:p>
        </p:txBody>
      </p:sp>
      <p:sp>
        <p:nvSpPr>
          <p:cNvPr id="4" name="Slide Number Placeholder 3"/>
          <p:cNvSpPr>
            <a:spLocks noGrp="1"/>
          </p:cNvSpPr>
          <p:nvPr>
            <p:ph type="sldNum" sz="quarter" idx="10"/>
          </p:nvPr>
        </p:nvSpPr>
        <p:spPr/>
        <p:txBody>
          <a:bodyPr/>
          <a:lstStyle/>
          <a:p>
            <a:fld id="{605B7019-70C4-491F-9518-B20F70CF47A8}" type="slidenum">
              <a:rPr lang="en-US" smtClean="0"/>
              <a:t>18</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The second step, and a very important step, is that </a:t>
            </a:r>
            <a:r>
              <a:rPr lang="en-US" baseline="0" dirty="0" smtClean="0"/>
              <a:t>multicellular yeast adapt. Three things must be true for this step to occur. </a:t>
            </a:r>
            <a:endParaRPr lang="en-US" baseline="0" dirty="0" smtClean="0"/>
          </a:p>
        </p:txBody>
      </p:sp>
      <p:sp>
        <p:nvSpPr>
          <p:cNvPr id="4" name="Slide Number Placeholder 3"/>
          <p:cNvSpPr>
            <a:spLocks noGrp="1"/>
          </p:cNvSpPr>
          <p:nvPr>
            <p:ph type="sldNum" sz="quarter" idx="10"/>
          </p:nvPr>
        </p:nvSpPr>
        <p:spPr/>
        <p:txBody>
          <a:bodyPr/>
          <a:lstStyle/>
          <a:p>
            <a:fld id="{605B7019-70C4-491F-9518-B20F70CF47A8}" type="slidenum">
              <a:rPr lang="en-US" smtClean="0"/>
              <a:t>19</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First, clusters much vary from one another. </a:t>
            </a:r>
            <a:r>
              <a:rPr lang="en-US" baseline="0" dirty="0" smtClean="0"/>
              <a:t>Shown </a:t>
            </a:r>
            <a:r>
              <a:rPr lang="en-US" baseline="0" dirty="0" smtClean="0"/>
              <a:t>are two different ways of forming a cluster – snowflake and </a:t>
            </a:r>
            <a:r>
              <a:rPr lang="en-US" baseline="0" dirty="0" smtClean="0"/>
              <a:t>clumping together, which I will call clumpy yeast. You can see that they are very different from one another.</a:t>
            </a:r>
            <a:endParaRPr lang="en-US" baseline="0" dirty="0" smtClean="0"/>
          </a:p>
        </p:txBody>
      </p:sp>
      <p:sp>
        <p:nvSpPr>
          <p:cNvPr id="4" name="Slide Number Placeholder 3"/>
          <p:cNvSpPr>
            <a:spLocks noGrp="1"/>
          </p:cNvSpPr>
          <p:nvPr>
            <p:ph type="sldNum" sz="quarter" idx="10"/>
          </p:nvPr>
        </p:nvSpPr>
        <p:spPr/>
        <p:txBody>
          <a:bodyPr/>
          <a:lstStyle/>
          <a:p>
            <a:fld id="{605B7019-70C4-491F-9518-B20F70CF47A8}" type="slidenum">
              <a:rPr lang="en-US" smtClean="0"/>
              <a:t>20</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Multicellularity</a:t>
            </a:r>
            <a:r>
              <a:rPr lang="en-US" baseline="0" dirty="0" smtClean="0"/>
              <a:t> has evolved not one, not twice, but at least 25 times in the history of life in different lineages! Here is a phylogeny showing independent origins of </a:t>
            </a:r>
            <a:r>
              <a:rPr lang="en-US" baseline="0" dirty="0" err="1" smtClean="0"/>
              <a:t>multicellularity</a:t>
            </a:r>
            <a:r>
              <a:rPr lang="en-US" baseline="0" dirty="0" smtClean="0"/>
              <a:t>. All groups represented with a yellow circle contain multicellular organisms.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2</a:t>
            </a:fld>
            <a:endParaRPr lang="en-US"/>
          </a:p>
        </p:txBody>
      </p:sp>
    </p:spTree>
    <p:extLst>
      <p:ext uri="{BB962C8B-B14F-4D97-AF65-F5344CB8AC3E}">
        <p14:creationId xmlns:p14="http://schemas.microsoft.com/office/powerpoint/2010/main" val="1326300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Second, </a:t>
            </a:r>
            <a:r>
              <a:rPr lang="en-US" baseline="0" dirty="0" smtClean="0"/>
              <a:t>the cluster variation shown in the last slide </a:t>
            </a:r>
            <a:r>
              <a:rPr lang="en-US" baseline="0" dirty="0" smtClean="0"/>
              <a:t>must be heritable. This means that snowflake yeast make more snowflake yeast, and clumpy yeast make more clumpy yeast.</a:t>
            </a:r>
          </a:p>
        </p:txBody>
      </p:sp>
      <p:sp>
        <p:nvSpPr>
          <p:cNvPr id="4" name="Slide Number Placeholder 3"/>
          <p:cNvSpPr>
            <a:spLocks noGrp="1"/>
          </p:cNvSpPr>
          <p:nvPr>
            <p:ph type="sldNum" sz="quarter" idx="10"/>
          </p:nvPr>
        </p:nvSpPr>
        <p:spPr/>
        <p:txBody>
          <a:bodyPr/>
          <a:lstStyle/>
          <a:p>
            <a:fld id="{605B7019-70C4-491F-9518-B20F70CF47A8}" type="slidenum">
              <a:rPr lang="en-US" smtClean="0"/>
              <a:t>21</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figure 2 from lab 1 overview.</a:t>
            </a:r>
            <a:r>
              <a:rPr lang="en-US" baseline="0" dirty="0" smtClean="0"/>
              <a:t> </a:t>
            </a:r>
          </a:p>
          <a:p>
            <a:r>
              <a:rPr lang="en-US" baseline="0" dirty="0" smtClean="0"/>
              <a:t>Finally, the variation that we’ve been talking about </a:t>
            </a:r>
            <a:r>
              <a:rPr lang="en-US" baseline="0" dirty="0" smtClean="0"/>
              <a:t>must affect fitness</a:t>
            </a:r>
            <a:r>
              <a:rPr lang="en-US" baseline="0" dirty="0" smtClean="0"/>
              <a:t>. What I mean by that is that one must be better at surviving than the other. </a:t>
            </a:r>
            <a:r>
              <a:rPr lang="en-US" baseline="0" dirty="0" smtClean="0"/>
              <a:t>You can see that in this diagram because snowflake yeast make more offspring than clumpy yeast, which will allow the snowflake yeast to increase in frequency and possibly take over the population. </a:t>
            </a:r>
            <a:r>
              <a:rPr lang="en-US" baseline="0" dirty="0" smtClean="0"/>
              <a:t>The three components of step 2 are known as evolution via natural selection. </a:t>
            </a:r>
            <a:r>
              <a:rPr lang="en-US" baseline="0" dirty="0" smtClean="0"/>
              <a:t>This is important because over time, this can result in the evolution of multicellular complexity.</a:t>
            </a:r>
          </a:p>
        </p:txBody>
      </p:sp>
      <p:sp>
        <p:nvSpPr>
          <p:cNvPr id="4" name="Slide Number Placeholder 3"/>
          <p:cNvSpPr>
            <a:spLocks noGrp="1"/>
          </p:cNvSpPr>
          <p:nvPr>
            <p:ph type="sldNum" sz="quarter" idx="10"/>
          </p:nvPr>
        </p:nvSpPr>
        <p:spPr/>
        <p:txBody>
          <a:bodyPr/>
          <a:lstStyle/>
          <a:p>
            <a:fld id="{605B7019-70C4-491F-9518-B20F70CF47A8}" type="slidenum">
              <a:rPr lang="en-US" smtClean="0"/>
              <a:t>22</a:t>
            </a:fld>
            <a:endParaRPr lang="en-US"/>
          </a:p>
        </p:txBody>
      </p:sp>
    </p:spTree>
    <p:extLst>
      <p:ext uri="{BB962C8B-B14F-4D97-AF65-F5344CB8AC3E}">
        <p14:creationId xmlns:p14="http://schemas.microsoft.com/office/powerpoint/2010/main" val="929297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part of lab wil</a:t>
            </a:r>
            <a:r>
              <a:rPr lang="en-US" baseline="0" dirty="0" smtClean="0"/>
              <a:t>l be to examine if step 2 has occurred in snowflake yeast: to see if snowflake yeast have the ability to adapt to novel environments. We will do this through a divergent selection </a:t>
            </a:r>
            <a:r>
              <a:rPr lang="en-US" baseline="0" dirty="0" smtClean="0"/>
              <a:t>experiment. The two environments that we will subject snowflake yeast to are fast settling and slow settling environments.</a:t>
            </a:r>
            <a:endParaRPr lang="en-US" dirty="0"/>
          </a:p>
        </p:txBody>
      </p:sp>
      <p:sp>
        <p:nvSpPr>
          <p:cNvPr id="4" name="Slide Number Placeholder 3"/>
          <p:cNvSpPr>
            <a:spLocks noGrp="1"/>
          </p:cNvSpPr>
          <p:nvPr>
            <p:ph type="sldNum" sz="quarter" idx="10"/>
          </p:nvPr>
        </p:nvSpPr>
        <p:spPr/>
        <p:txBody>
          <a:bodyPr/>
          <a:lstStyle/>
          <a:p>
            <a:fld id="{724F6CD6-C9E7-4A32-83CF-FCF3388107A6}" type="slidenum">
              <a:rPr lang="en-US" smtClean="0"/>
              <a:t>23</a:t>
            </a:fld>
            <a:endParaRPr lang="en-US"/>
          </a:p>
        </p:txBody>
      </p:sp>
    </p:spTree>
    <p:extLst>
      <p:ext uri="{BB962C8B-B14F-4D97-AF65-F5344CB8AC3E}">
        <p14:creationId xmlns:p14="http://schemas.microsoft.com/office/powerpoint/2010/main" val="265133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examples of independently-evolved multicellular lineages. We have animals, plants, a couple kinds of slime molds, and red, brown, and green algae. All of these lineages independently evolved </a:t>
            </a:r>
            <a:r>
              <a:rPr lang="en-US" baseline="0" dirty="0" err="1" smtClean="0"/>
              <a:t>multicellularity</a:t>
            </a:r>
            <a:r>
              <a:rPr lang="en-US" baseline="0" dirty="0" smtClean="0"/>
              <a:t>. </a:t>
            </a:r>
            <a:endParaRPr lang="en-US" dirty="0" smtClean="0"/>
          </a:p>
          <a:p>
            <a:endParaRPr lang="en-US" dirty="0" smtClean="0"/>
          </a:p>
          <a:p>
            <a:r>
              <a:rPr lang="en-US" dirty="0" smtClean="0"/>
              <a:t>Copyrights</a:t>
            </a:r>
          </a:p>
          <a:p>
            <a:r>
              <a:rPr lang="en-US" dirty="0" smtClean="0"/>
              <a:t>1. Elephant</a:t>
            </a:r>
            <a:r>
              <a:rPr lang="en-US" baseline="0" dirty="0" smtClean="0"/>
              <a:t> - © Muhammad Mahdi Karim</a:t>
            </a:r>
            <a:endParaRPr lang="en-US" dirty="0" smtClean="0"/>
          </a:p>
          <a:p>
            <a:r>
              <a:rPr lang="en-US" dirty="0" smtClean="0"/>
              <a:t>2. Tree </a:t>
            </a:r>
            <a:r>
              <a:rPr lang="en-US" baseline="0" dirty="0" smtClean="0"/>
              <a:t>(</a:t>
            </a:r>
            <a:r>
              <a:rPr lang="en-US" i="1" u="none" baseline="0" dirty="0" err="1" smtClean="0">
                <a:solidFill>
                  <a:schemeClr val="tx1"/>
                </a:solidFill>
              </a:rPr>
              <a:t>Prunus</a:t>
            </a:r>
            <a:r>
              <a:rPr lang="en-US" i="1" u="none" baseline="0" dirty="0" smtClean="0">
                <a:solidFill>
                  <a:schemeClr val="tx1"/>
                </a:solidFill>
              </a:rPr>
              <a:t> </a:t>
            </a:r>
            <a:r>
              <a:rPr lang="en-US" i="1" u="none" baseline="0" dirty="0" err="1" smtClean="0">
                <a:solidFill>
                  <a:schemeClr val="tx1"/>
                </a:solidFill>
              </a:rPr>
              <a:t>cerasus</a:t>
            </a:r>
            <a:r>
              <a:rPr lang="en-US" i="0" u="none" baseline="0" dirty="0" smtClean="0">
                <a:solidFill>
                  <a:schemeClr val="tx1"/>
                </a:solidFill>
              </a:rPr>
              <a:t>) - </a:t>
            </a:r>
            <a:r>
              <a:rPr lang="en-US" baseline="0" dirty="0" smtClean="0"/>
              <a:t>© Benjamin </a:t>
            </a:r>
            <a:r>
              <a:rPr lang="en-US" baseline="0" dirty="0" err="1" smtClean="0"/>
              <a:t>Gimmel</a:t>
            </a:r>
            <a:endParaRPr lang="en-US" dirty="0" smtClean="0"/>
          </a:p>
          <a:p>
            <a:r>
              <a:rPr lang="en-US" baseline="0" dirty="0" smtClean="0"/>
              <a:t>3. </a:t>
            </a:r>
            <a:r>
              <a:rPr lang="en-US" i="1" baseline="0" dirty="0" err="1" smtClean="0"/>
              <a:t>Dictyostelium</a:t>
            </a:r>
            <a:r>
              <a:rPr lang="en-US" baseline="0" dirty="0" smtClean="0"/>
              <a:t> - © Alex Wild</a:t>
            </a:r>
          </a:p>
          <a:p>
            <a:r>
              <a:rPr lang="en-US" baseline="0" dirty="0" smtClean="0"/>
              <a:t>4. Fungus (</a:t>
            </a:r>
            <a:r>
              <a:rPr lang="en-US" sz="1200" b="0" i="1" u="none" strike="noStrike" kern="1200" dirty="0" smtClean="0">
                <a:solidFill>
                  <a:schemeClr val="tx1"/>
                </a:solidFill>
                <a:effectLst/>
                <a:latin typeface="+mn-lt"/>
                <a:ea typeface="+mn-ea"/>
                <a:cs typeface="+mn-cs"/>
              </a:rPr>
              <a:t>Amanita</a:t>
            </a:r>
            <a:r>
              <a:rPr lang="en-US" sz="1200" b="0" i="1" u="none" strike="noStrike" kern="1200" baseline="0" dirty="0" smtClean="0">
                <a:solidFill>
                  <a:schemeClr val="tx1"/>
                </a:solidFill>
                <a:effectLst/>
                <a:latin typeface="+mn-lt"/>
                <a:ea typeface="+mn-ea"/>
                <a:cs typeface="+mn-cs"/>
              </a:rPr>
              <a:t> </a:t>
            </a:r>
            <a:r>
              <a:rPr lang="en-US" sz="1200" b="0" i="1" u="none" strike="noStrike" kern="1200" baseline="0" dirty="0" err="1" smtClean="0">
                <a:solidFill>
                  <a:schemeClr val="tx1"/>
                </a:solidFill>
                <a:effectLst/>
                <a:latin typeface="+mn-lt"/>
                <a:ea typeface="+mn-ea"/>
                <a:cs typeface="+mn-cs"/>
              </a:rPr>
              <a:t>muscaria</a:t>
            </a:r>
            <a:r>
              <a:rPr lang="en-US" sz="1200" b="0" i="0" u="none" strike="noStrike" kern="1200" baseline="0" dirty="0" smtClean="0">
                <a:solidFill>
                  <a:schemeClr val="tx1"/>
                </a:solidFill>
                <a:effectLst/>
                <a:latin typeface="+mn-lt"/>
                <a:ea typeface="+mn-ea"/>
                <a:cs typeface="+mn-cs"/>
              </a:rPr>
              <a:t>) - © </a:t>
            </a:r>
            <a:r>
              <a:rPr lang="en-US" sz="1200" b="0" i="0" kern="1200" dirty="0" smtClean="0">
                <a:solidFill>
                  <a:schemeClr val="tx1"/>
                </a:solidFill>
                <a:effectLst/>
                <a:latin typeface="+mn-lt"/>
                <a:ea typeface="+mn-ea"/>
                <a:cs typeface="+mn-cs"/>
              </a:rPr>
              <a:t>Tim </a:t>
            </a:r>
            <a:r>
              <a:rPr lang="en-US" sz="1200" b="0" i="0" kern="1200" dirty="0" err="1" smtClean="0">
                <a:solidFill>
                  <a:schemeClr val="tx1"/>
                </a:solidFill>
                <a:effectLst/>
                <a:latin typeface="+mn-lt"/>
                <a:ea typeface="+mn-ea"/>
                <a:cs typeface="+mn-cs"/>
              </a:rPr>
              <a:t>Bekaert</a:t>
            </a:r>
            <a:endParaRPr lang="en-US" i="0" baseline="0" dirty="0" smtClean="0"/>
          </a:p>
          <a:p>
            <a:r>
              <a:rPr lang="en-US" baseline="0" dirty="0" smtClean="0"/>
              <a:t>5. </a:t>
            </a:r>
            <a:r>
              <a:rPr lang="en-US" i="1" baseline="0" dirty="0" err="1" smtClean="0"/>
              <a:t>Myxococcus</a:t>
            </a:r>
            <a:r>
              <a:rPr lang="en-US" i="1" baseline="0" dirty="0" smtClean="0"/>
              <a:t> </a:t>
            </a:r>
            <a:r>
              <a:rPr lang="en-US" i="1" baseline="0" dirty="0" err="1" smtClean="0"/>
              <a:t>xanthus</a:t>
            </a:r>
            <a:r>
              <a:rPr lang="en-US" i="1" baseline="0" dirty="0" smtClean="0"/>
              <a:t> - </a:t>
            </a:r>
            <a:r>
              <a:rPr lang="en-US" baseline="0" dirty="0" smtClean="0"/>
              <a:t>© </a:t>
            </a:r>
            <a:r>
              <a:rPr lang="en-US" baseline="0" dirty="0" err="1" smtClean="0"/>
              <a:t>Velicer</a:t>
            </a:r>
            <a:r>
              <a:rPr lang="en-US" baseline="0" dirty="0" smtClean="0"/>
              <a:t> lab</a:t>
            </a:r>
          </a:p>
          <a:p>
            <a:r>
              <a:rPr lang="en-US" dirty="0" smtClean="0"/>
              <a:t>6. Brown algae -</a:t>
            </a:r>
            <a:r>
              <a:rPr lang="en-US" baseline="0" dirty="0" smtClean="0"/>
              <a:t> © </a:t>
            </a:r>
            <a:r>
              <a:rPr lang="en-US" baseline="0" dirty="0" err="1" smtClean="0"/>
              <a:t>Stef</a:t>
            </a:r>
            <a:r>
              <a:rPr lang="en-US" baseline="0" dirty="0" smtClean="0"/>
              <a:t> </a:t>
            </a:r>
            <a:r>
              <a:rPr lang="en-US" baseline="0" dirty="0" err="1" smtClean="0"/>
              <a:t>Maruch</a:t>
            </a:r>
            <a:r>
              <a:rPr lang="en-US" baseline="0" dirty="0" smtClean="0"/>
              <a:t> at </a:t>
            </a:r>
            <a:r>
              <a:rPr lang="en-US" baseline="0" dirty="0" err="1" smtClean="0"/>
              <a:t>Monteray</a:t>
            </a:r>
            <a:r>
              <a:rPr lang="en-US" baseline="0" dirty="0" smtClean="0"/>
              <a:t> Bay aquarium</a:t>
            </a:r>
          </a:p>
          <a:p>
            <a:r>
              <a:rPr lang="en-US" baseline="0" dirty="0" smtClean="0"/>
              <a:t>7. Red Algae – © </a:t>
            </a:r>
            <a:r>
              <a:rPr lang="en-US" dirty="0" smtClean="0">
                <a:hlinkClick r:id="rId3"/>
              </a:rPr>
              <a:t>http://creativecommons.org/licenses/by-sa/3.0/deed.en</a:t>
            </a:r>
            <a:endParaRPr lang="en-US" baseline="0" dirty="0" smtClean="0"/>
          </a:p>
          <a:p>
            <a:r>
              <a:rPr lang="en-US" baseline="0" dirty="0" smtClean="0"/>
              <a:t>8. </a:t>
            </a:r>
            <a:r>
              <a:rPr lang="en-US" baseline="0" dirty="0" err="1" smtClean="0"/>
              <a:t>Volvox</a:t>
            </a:r>
            <a:r>
              <a:rPr lang="en-US" baseline="0" dirty="0" smtClean="0"/>
              <a:t> - © </a:t>
            </a:r>
            <a:r>
              <a:rPr lang="en-US" dirty="0" smtClean="0">
                <a:hlinkClick r:id="rId4"/>
              </a:rPr>
              <a:t>http://www.cam.ac.uk/research/news/stirring-tails-of-evolution</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3</a:t>
            </a:fld>
            <a:endParaRPr lang="en-US"/>
          </a:p>
        </p:txBody>
      </p:sp>
    </p:spTree>
    <p:extLst>
      <p:ext uri="{BB962C8B-B14F-4D97-AF65-F5344CB8AC3E}">
        <p14:creationId xmlns:p14="http://schemas.microsoft.com/office/powerpoint/2010/main" val="169219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The</a:t>
                </a:r>
                <a:r>
                  <a:rPr lang="en-US" baseline="0" dirty="0" smtClean="0"/>
                  <a:t> evolution of </a:t>
                </a:r>
                <a:r>
                  <a:rPr lang="en-US" baseline="0" dirty="0" err="1" smtClean="0"/>
                  <a:t>multicellularity</a:t>
                </a:r>
                <a:r>
                  <a:rPr lang="en-US" baseline="0" dirty="0" smtClean="0"/>
                  <a:t> was revolutionary. Let’s take a moment to imagine the world without multicellular organisms…Without the trees, shrubs, herbs, animals, lichens, and fungi, this striking rainforest would be no more than a barren open landscape encrusted with a slimy layer of photosynthetic algae and bacteria….like this (next slide).</a:t>
                </a:r>
              </a:p>
              <a:p>
                <a:endParaRPr lang="en-US" baseline="0" dirty="0" smtClean="0"/>
              </a:p>
              <a:p>
                <a:r>
                  <a:rPr lang="en-US" baseline="0" dirty="0" smtClean="0"/>
                  <a:t>Image: </a:t>
                </a:r>
                <a14:m>
                  <m:oMath xmlns:m="http://schemas.openxmlformats.org/officeDocument/2006/math">
                    <m:r>
                      <a:rPr lang="en-US" i="1" baseline="0" dirty="0" smtClean="0">
                        <a:latin typeface="Cambria Math"/>
                      </a:rPr>
                      <m:t>©</m:t>
                    </m:r>
                  </m:oMath>
                </a14:m>
                <a:r>
                  <a:rPr lang="en-US" baseline="0" dirty="0" smtClean="0"/>
                  <a:t> Jonathan Stott Photography</a:t>
                </a:r>
                <a:endParaRPr lang="en-US" dirty="0"/>
              </a:p>
            </p:txBody>
          </p:sp>
        </mc:Choice>
        <mc:Fallback xmlns="">
          <p:sp>
            <p:nvSpPr>
              <p:cNvPr id="3" name="Notes Placeholder 2"/>
              <p:cNvSpPr>
                <a:spLocks noGrp="1"/>
              </p:cNvSpPr>
              <p:nvPr>
                <p:ph type="body" idx="1"/>
              </p:nvPr>
            </p:nvSpPr>
            <p:spPr/>
            <p:txBody>
              <a:bodyPr/>
              <a:lstStyle/>
              <a:p>
                <a:r>
                  <a:rPr lang="en-US" dirty="0" smtClean="0"/>
                  <a:t>The</a:t>
                </a:r>
                <a:r>
                  <a:rPr lang="en-US" baseline="0" dirty="0" smtClean="0"/>
                  <a:t> evolution of </a:t>
                </a:r>
                <a:r>
                  <a:rPr lang="en-US" baseline="0" dirty="0" err="1" smtClean="0"/>
                  <a:t>multicellularity</a:t>
                </a:r>
                <a:r>
                  <a:rPr lang="en-US" baseline="0" dirty="0" smtClean="0"/>
                  <a:t> was revolutionary. Let’s take a moment to imagine the world without multicellular organisms…Without the trees, shrubs, herbs, animals, lichens, and fungi, this striking rainforest would be no more than a barren open landscape encrusted with a slimy layer of photosynthetic algae and bacteria….like this (next slide</a:t>
                </a:r>
                <a:r>
                  <a:rPr lang="en-US" baseline="0" dirty="0" smtClean="0"/>
                  <a:t>).</a:t>
                </a:r>
              </a:p>
              <a:p>
                <a:endParaRPr lang="en-US" baseline="0" dirty="0" smtClean="0"/>
              </a:p>
              <a:p>
                <a:r>
                  <a:rPr lang="en-US" baseline="0" dirty="0" smtClean="0"/>
                  <a:t>Image: </a:t>
                </a:r>
                <a:r>
                  <a:rPr lang="en-US" i="0" baseline="0" dirty="0" smtClean="0">
                    <a:latin typeface="Cambria Math"/>
                  </a:rPr>
                  <a:t>©</a:t>
                </a:r>
                <a:r>
                  <a:rPr lang="en-US" baseline="0" dirty="0" smtClean="0"/>
                  <a:t> Jonathan Stott Photography</a:t>
                </a:r>
                <a:endParaRPr lang="en-US" dirty="0"/>
              </a:p>
            </p:txBody>
          </p:sp>
        </mc:Fallback>
      </mc:AlternateContent>
      <p:sp>
        <p:nvSpPr>
          <p:cNvPr id="4" name="Slide Number Placeholder 3"/>
          <p:cNvSpPr>
            <a:spLocks noGrp="1"/>
          </p:cNvSpPr>
          <p:nvPr>
            <p:ph type="sldNum" sz="quarter" idx="10"/>
          </p:nvPr>
        </p:nvSpPr>
        <p:spPr/>
        <p:txBody>
          <a:bodyPr/>
          <a:lstStyle/>
          <a:p>
            <a:fld id="{605B7019-70C4-491F-9518-B20F70CF47A8}" type="slidenum">
              <a:rPr lang="en-US" smtClean="0"/>
              <a:t>4</a:t>
            </a:fld>
            <a:endParaRPr lang="en-US"/>
          </a:p>
        </p:txBody>
      </p:sp>
    </p:spTree>
    <p:extLst>
      <p:ext uri="{BB962C8B-B14F-4D97-AF65-F5344CB8AC3E}">
        <p14:creationId xmlns:p14="http://schemas.microsoft.com/office/powerpoint/2010/main" val="136715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5</a:t>
            </a:fld>
            <a:endParaRPr lang="en-US"/>
          </a:p>
        </p:txBody>
      </p:sp>
    </p:spTree>
    <p:extLst>
      <p:ext uri="{BB962C8B-B14F-4D97-AF65-F5344CB8AC3E}">
        <p14:creationId xmlns:p14="http://schemas.microsoft.com/office/powerpoint/2010/main" val="308373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transition</a:t>
            </a:r>
            <a:r>
              <a:rPr lang="en-US" baseline="0" dirty="0" smtClean="0"/>
              <a:t> from </a:t>
            </a:r>
            <a:r>
              <a:rPr lang="en-US" baseline="0" dirty="0" err="1" smtClean="0"/>
              <a:t>uni</a:t>
            </a:r>
            <a:r>
              <a:rPr lang="en-US" baseline="0" dirty="0" smtClean="0"/>
              <a:t>- to </a:t>
            </a:r>
            <a:r>
              <a:rPr lang="en-US" baseline="0" dirty="0" err="1" smtClean="0"/>
              <a:t>multicellularity</a:t>
            </a:r>
            <a:r>
              <a:rPr lang="en-US" baseline="0" dirty="0" smtClean="0"/>
              <a:t> was one of the few events in the history of life that allowed for the evolution of the large and complex organisms we see today.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6</a:t>
            </a:fld>
            <a:endParaRPr lang="en-US"/>
          </a:p>
        </p:txBody>
      </p:sp>
    </p:spTree>
    <p:extLst>
      <p:ext uri="{BB962C8B-B14F-4D97-AF65-F5344CB8AC3E}">
        <p14:creationId xmlns:p14="http://schemas.microsoft.com/office/powerpoint/2010/main" val="772331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transition occurred</a:t>
            </a:r>
            <a:r>
              <a:rPr lang="en-US" baseline="0" dirty="0" smtClean="0"/>
              <a:t> in the deep past, more than 200 </a:t>
            </a:r>
            <a:r>
              <a:rPr lang="en-US" baseline="0" dirty="0" err="1" smtClean="0"/>
              <a:t>mya</a:t>
            </a:r>
            <a:r>
              <a:rPr lang="en-US" baseline="0" dirty="0" smtClean="0"/>
              <a:t>, and most early forms of multicellular organisms have been lost to extinction.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7</a:t>
            </a:fld>
            <a:endParaRPr lang="en-US"/>
          </a:p>
        </p:txBody>
      </p:sp>
    </p:spTree>
    <p:extLst>
      <p:ext uri="{BB962C8B-B14F-4D97-AF65-F5344CB8AC3E}">
        <p14:creationId xmlns:p14="http://schemas.microsoft.com/office/powerpoint/2010/main" val="772331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on earth do we study it?? </a:t>
            </a:r>
            <a:endParaRPr lang="en-US" dirty="0"/>
          </a:p>
        </p:txBody>
      </p:sp>
      <p:sp>
        <p:nvSpPr>
          <p:cNvPr id="4" name="Slide Number Placeholder 3"/>
          <p:cNvSpPr>
            <a:spLocks noGrp="1"/>
          </p:cNvSpPr>
          <p:nvPr>
            <p:ph type="sldNum" sz="quarter" idx="10"/>
          </p:nvPr>
        </p:nvSpPr>
        <p:spPr/>
        <p:txBody>
          <a:bodyPr/>
          <a:lstStyle/>
          <a:p>
            <a:fld id="{605B7019-70C4-491F-9518-B20F70CF47A8}" type="slidenum">
              <a:rPr lang="en-US" smtClean="0"/>
              <a:t>8</a:t>
            </a:fld>
            <a:endParaRPr lang="en-US"/>
          </a:p>
        </p:txBody>
      </p:sp>
    </p:spTree>
    <p:extLst>
      <p:ext uri="{BB962C8B-B14F-4D97-AF65-F5344CB8AC3E}">
        <p14:creationId xmlns:p14="http://schemas.microsoft.com/office/powerpoint/2010/main" val="772331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It seems that the best way of understanding this transition would be to invent a time machine, go back 600 million years, and observe this process as it’s happening. But unfortunately, this technology doesn’t exist.  Instead, we can try to evolve </a:t>
            </a:r>
            <a:r>
              <a:rPr lang="en-US" baseline="0" dirty="0" err="1" smtClean="0"/>
              <a:t>multicellularity</a:t>
            </a:r>
            <a:r>
              <a:rPr lang="en-US" baseline="0" dirty="0" smtClean="0"/>
              <a:t> from scratch in the lab so we can observe this process as it happens. </a:t>
            </a:r>
            <a:endParaRPr lang="en-US" dirty="0"/>
          </a:p>
        </p:txBody>
      </p:sp>
      <p:sp>
        <p:nvSpPr>
          <p:cNvPr id="4" name="Slide Number Placeholder 3"/>
          <p:cNvSpPr>
            <a:spLocks noGrp="1"/>
          </p:cNvSpPr>
          <p:nvPr>
            <p:ph type="sldNum" sz="quarter" idx="10"/>
          </p:nvPr>
        </p:nvSpPr>
        <p:spPr/>
        <p:txBody>
          <a:bodyPr/>
          <a:lstStyle/>
          <a:p>
            <a:fld id="{6E848310-0C06-4447-8D22-4E344C1A867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395A2B-2207-421B-8730-78748A0EBAC9}"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155991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395A2B-2207-421B-8730-78748A0EBAC9}"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10596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395A2B-2207-421B-8730-78748A0EBAC9}"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1857831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395A2B-2207-421B-8730-78748A0EBAC9}"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4219732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395A2B-2207-421B-8730-78748A0EBAC9}"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33325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395A2B-2207-421B-8730-78748A0EBAC9}"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1968052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395A2B-2207-421B-8730-78748A0EBAC9}" type="datetimeFigureOut">
              <a:rPr lang="en-US" smtClean="0"/>
              <a:t>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1141254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395A2B-2207-421B-8730-78748A0EBAC9}" type="datetimeFigureOut">
              <a:rPr lang="en-US" smtClean="0"/>
              <a:t>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3343066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395A2B-2207-421B-8730-78748A0EBAC9}" type="datetimeFigureOut">
              <a:rPr lang="en-US" smtClean="0"/>
              <a:t>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3310424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395A2B-2207-421B-8730-78748A0EBAC9}"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3017794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395A2B-2207-421B-8730-78748A0EBAC9}"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5DD5B-D3C5-4B43-9105-957B53266866}" type="slidenum">
              <a:rPr lang="en-US" smtClean="0"/>
              <a:t>‹#›</a:t>
            </a:fld>
            <a:endParaRPr lang="en-US"/>
          </a:p>
        </p:txBody>
      </p:sp>
    </p:spTree>
    <p:extLst>
      <p:ext uri="{BB962C8B-B14F-4D97-AF65-F5344CB8AC3E}">
        <p14:creationId xmlns:p14="http://schemas.microsoft.com/office/powerpoint/2010/main" val="4164916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95A2B-2207-421B-8730-78748A0EBAC9}" type="datetimeFigureOut">
              <a:rPr lang="en-US" smtClean="0"/>
              <a:t>1/15/2014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5DD5B-D3C5-4B43-9105-957B53266866}" type="slidenum">
              <a:rPr lang="en-US" smtClean="0"/>
              <a:t>‹#›</a:t>
            </a:fld>
            <a:endParaRPr lang="en-US"/>
          </a:p>
        </p:txBody>
      </p:sp>
    </p:spTree>
    <p:extLst>
      <p:ext uri="{BB962C8B-B14F-4D97-AF65-F5344CB8AC3E}">
        <p14:creationId xmlns:p14="http://schemas.microsoft.com/office/powerpoint/2010/main" val="621434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1524000" y="-1447800"/>
            <a:ext cx="12192000" cy="9753600"/>
          </a:xfrm>
          <a:prstGeom prst="rect">
            <a:avLst/>
          </a:prstGeom>
          <a:noFill/>
          <a:ln w="9525">
            <a:noFill/>
            <a:miter lim="800000"/>
            <a:headEnd/>
            <a:tailEnd/>
          </a:ln>
          <a:effectLst/>
        </p:spPr>
      </p:pic>
      <p:sp>
        <p:nvSpPr>
          <p:cNvPr id="5" name="Title 1"/>
          <p:cNvSpPr txBox="1">
            <a:spLocks/>
          </p:cNvSpPr>
          <p:nvPr/>
        </p:nvSpPr>
        <p:spPr>
          <a:xfrm>
            <a:off x="76200" y="1143000"/>
            <a:ext cx="9067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smtClean="0"/>
              <a:t>Evolving </a:t>
            </a:r>
            <a:r>
              <a:rPr lang="en-US" sz="6000" b="1" dirty="0" err="1" smtClean="0"/>
              <a:t>multicellularity</a:t>
            </a:r>
            <a:r>
              <a:rPr lang="en-US" sz="6000" b="1" dirty="0" smtClean="0"/>
              <a:t> in a test tube</a:t>
            </a:r>
            <a:endParaRPr lang="en-US" sz="6000" b="1" dirty="0"/>
          </a:p>
        </p:txBody>
      </p:sp>
      <p:sp>
        <p:nvSpPr>
          <p:cNvPr id="6" name="Title 1"/>
          <p:cNvSpPr txBox="1">
            <a:spLocks/>
          </p:cNvSpPr>
          <p:nvPr/>
        </p:nvSpPr>
        <p:spPr>
          <a:xfrm>
            <a:off x="76200" y="4495800"/>
            <a:ext cx="9067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dirty="0" smtClean="0"/>
              <a:t>William C. Ratcliff and Jennifer </a:t>
            </a:r>
            <a:r>
              <a:rPr lang="en-US" sz="4500" dirty="0" err="1" smtClean="0"/>
              <a:t>Pentz</a:t>
            </a:r>
            <a:endParaRPr lang="en-US" sz="4500" dirty="0"/>
          </a:p>
          <a:p>
            <a:r>
              <a:rPr lang="en-US" sz="4500" b="1" dirty="0" smtClean="0"/>
              <a:t>Georgia Institute of Technology</a:t>
            </a:r>
            <a:endParaRPr lang="en-US" sz="4500" b="1" dirty="0"/>
          </a:p>
        </p:txBody>
      </p:sp>
    </p:spTree>
    <p:extLst>
      <p:ext uri="{BB962C8B-B14F-4D97-AF65-F5344CB8AC3E}">
        <p14:creationId xmlns:p14="http://schemas.microsoft.com/office/powerpoint/2010/main" val="2531932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rmAutofit/>
          </a:bodyPr>
          <a:lstStyle/>
          <a:p>
            <a:r>
              <a:rPr lang="en-US" dirty="0" smtClean="0">
                <a:solidFill>
                  <a:schemeClr val="bg1"/>
                </a:solidFill>
              </a:rPr>
              <a:t>Time travel in a test tube</a:t>
            </a:r>
            <a:endParaRPr lang="en-US" sz="3300" dirty="0">
              <a:solidFill>
                <a:schemeClr val="bg1"/>
              </a:solidFill>
            </a:endParaRPr>
          </a:p>
        </p:txBody>
      </p:sp>
      <p:pic>
        <p:nvPicPr>
          <p:cNvPr id="5" name="Multicellular yeast video for stephanie (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14600" y="990600"/>
            <a:ext cx="4724400" cy="4724400"/>
          </a:xfrm>
        </p:spPr>
      </p:pic>
      <p:pic>
        <p:nvPicPr>
          <p:cNvPr id="4" name="Picture 15" descr="C:\Users\Will\Desktop\ISME talk 2010\10 clumping genotypes.jpg"/>
          <p:cNvPicPr>
            <a:picLocks noChangeAspect="1" noChangeArrowheads="1"/>
          </p:cNvPicPr>
          <p:nvPr/>
        </p:nvPicPr>
        <p:blipFill>
          <a:blip r:embed="rId6" cstate="print">
            <a:lum bright="20000" contrast="40000"/>
          </a:blip>
          <a:srcRect/>
          <a:stretch>
            <a:fillRect/>
          </a:stretch>
        </p:blipFill>
        <p:spPr bwMode="auto">
          <a:xfrm>
            <a:off x="925492" y="990600"/>
            <a:ext cx="1546189" cy="1524000"/>
          </a:xfrm>
          <a:prstGeom prst="rect">
            <a:avLst/>
          </a:prstGeom>
          <a:noFill/>
        </p:spPr>
      </p:pic>
      <p:sp>
        <p:nvSpPr>
          <p:cNvPr id="3" name="TextBox 2"/>
          <p:cNvSpPr txBox="1"/>
          <p:nvPr/>
        </p:nvSpPr>
        <p:spPr>
          <a:xfrm>
            <a:off x="28731" y="5780782"/>
            <a:ext cx="9115269" cy="1077218"/>
          </a:xfrm>
          <a:prstGeom prst="rect">
            <a:avLst/>
          </a:prstGeom>
          <a:noFill/>
        </p:spPr>
        <p:txBody>
          <a:bodyPr wrap="square" rtlCol="0">
            <a:spAutoFit/>
          </a:bodyPr>
          <a:lstStyle/>
          <a:p>
            <a:pPr algn="ctr"/>
            <a:r>
              <a:rPr lang="en-US" sz="3200" dirty="0" smtClean="0">
                <a:solidFill>
                  <a:schemeClr val="bg1"/>
                </a:solidFill>
              </a:rPr>
              <a:t>The left is a picture of the unicellular ancestor and the video is the evolved multicellular ‘snowflake’ yeast.</a:t>
            </a:r>
            <a:endParaRPr lang="en-US" sz="3200" dirty="0">
              <a:solidFill>
                <a:schemeClr val="bg1"/>
              </a:solidFill>
            </a:endParaRPr>
          </a:p>
        </p:txBody>
      </p:sp>
    </p:spTree>
    <p:extLst>
      <p:ext uri="{BB962C8B-B14F-4D97-AF65-F5344CB8AC3E}">
        <p14:creationId xmlns:p14="http://schemas.microsoft.com/office/powerpoint/2010/main" val="42413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How did they do this? </a:t>
            </a:r>
            <a:endParaRPr lang="en-US" dirty="0"/>
          </a:p>
        </p:txBody>
      </p:sp>
      <p:sp>
        <p:nvSpPr>
          <p:cNvPr id="9" name="TextBox 8"/>
          <p:cNvSpPr txBox="1"/>
          <p:nvPr/>
        </p:nvSpPr>
        <p:spPr>
          <a:xfrm>
            <a:off x="3195" y="5051956"/>
            <a:ext cx="1718163" cy="646331"/>
          </a:xfrm>
          <a:prstGeom prst="rect">
            <a:avLst/>
          </a:prstGeom>
          <a:noFill/>
        </p:spPr>
        <p:txBody>
          <a:bodyPr wrap="none" rtlCol="0">
            <a:spAutoFit/>
          </a:bodyPr>
          <a:lstStyle/>
          <a:p>
            <a:r>
              <a:rPr lang="en-US" dirty="0" smtClean="0"/>
              <a:t>24 hour, shaking</a:t>
            </a:r>
          </a:p>
          <a:p>
            <a:pPr algn="ctr"/>
            <a:r>
              <a:rPr lang="en-US" dirty="0" smtClean="0"/>
              <a:t>incubation</a:t>
            </a:r>
            <a:endParaRPr lang="en-US" dirty="0"/>
          </a:p>
        </p:txBody>
      </p:sp>
      <p:sp>
        <p:nvSpPr>
          <p:cNvPr id="10" name="Right Arrow 9"/>
          <p:cNvSpPr/>
          <p:nvPr/>
        </p:nvSpPr>
        <p:spPr>
          <a:xfrm>
            <a:off x="1475656" y="3846984"/>
            <a:ext cx="1512168" cy="3600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27784" y="5000853"/>
            <a:ext cx="1655389" cy="646331"/>
          </a:xfrm>
          <a:prstGeom prst="rect">
            <a:avLst/>
          </a:prstGeom>
          <a:noFill/>
        </p:spPr>
        <p:txBody>
          <a:bodyPr wrap="none" rtlCol="0">
            <a:spAutoFit/>
          </a:bodyPr>
          <a:lstStyle/>
          <a:p>
            <a:pPr algn="ctr"/>
            <a:r>
              <a:rPr lang="en-US" dirty="0" smtClean="0"/>
              <a:t>centrifuge 100g</a:t>
            </a:r>
          </a:p>
          <a:p>
            <a:pPr algn="ctr"/>
            <a:r>
              <a:rPr lang="en-US" dirty="0" smtClean="0"/>
              <a:t>for 10 seconds</a:t>
            </a:r>
            <a:endParaRPr lang="en-US" dirty="0"/>
          </a:p>
        </p:txBody>
      </p:sp>
      <p:pic>
        <p:nvPicPr>
          <p:cNvPr id="1029" name="Picture 5"/>
          <p:cNvPicPr>
            <a:picLocks noChangeAspect="1" noChangeArrowheads="1"/>
          </p:cNvPicPr>
          <p:nvPr/>
        </p:nvPicPr>
        <p:blipFill>
          <a:blip r:embed="rId4" cstate="print"/>
          <a:srcRect/>
          <a:stretch>
            <a:fillRect/>
          </a:stretch>
        </p:blipFill>
        <p:spPr bwMode="auto">
          <a:xfrm>
            <a:off x="3203848" y="3270920"/>
            <a:ext cx="857394" cy="1359421"/>
          </a:xfrm>
          <a:prstGeom prst="rect">
            <a:avLst/>
          </a:prstGeom>
          <a:noFill/>
          <a:ln w="9525">
            <a:noFill/>
            <a:miter lim="800000"/>
            <a:headEnd/>
            <a:tailEnd/>
          </a:ln>
          <a:effectLst/>
        </p:spPr>
      </p:pic>
      <p:sp>
        <p:nvSpPr>
          <p:cNvPr id="14" name="Right Arrow 13"/>
          <p:cNvSpPr/>
          <p:nvPr/>
        </p:nvSpPr>
        <p:spPr>
          <a:xfrm>
            <a:off x="3995936" y="3846984"/>
            <a:ext cx="1296144" cy="3600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5" cstate="print"/>
          <a:srcRect/>
          <a:stretch>
            <a:fillRect/>
          </a:stretch>
        </p:blipFill>
        <p:spPr bwMode="auto">
          <a:xfrm>
            <a:off x="5436096" y="3126904"/>
            <a:ext cx="1054456" cy="1656184"/>
          </a:xfrm>
          <a:prstGeom prst="rect">
            <a:avLst/>
          </a:prstGeom>
          <a:noFill/>
          <a:ln w="9525">
            <a:noFill/>
            <a:miter lim="800000"/>
            <a:headEnd/>
            <a:tailEnd/>
          </a:ln>
          <a:effectLst/>
        </p:spPr>
      </p:pic>
      <p:sp>
        <p:nvSpPr>
          <p:cNvPr id="17" name="TextBox 16"/>
          <p:cNvSpPr txBox="1"/>
          <p:nvPr/>
        </p:nvSpPr>
        <p:spPr>
          <a:xfrm>
            <a:off x="5098338" y="4999112"/>
            <a:ext cx="1468415" cy="646331"/>
          </a:xfrm>
          <a:prstGeom prst="rect">
            <a:avLst/>
          </a:prstGeom>
          <a:noFill/>
        </p:spPr>
        <p:txBody>
          <a:bodyPr wrap="none" rtlCol="0">
            <a:spAutoFit/>
          </a:bodyPr>
          <a:lstStyle/>
          <a:p>
            <a:pPr algn="ctr"/>
            <a:r>
              <a:rPr lang="en-US" dirty="0" smtClean="0"/>
              <a:t>discard upper</a:t>
            </a:r>
          </a:p>
          <a:p>
            <a:pPr algn="ctr"/>
            <a:r>
              <a:rPr lang="en-US" dirty="0" smtClean="0"/>
              <a:t>93% of media</a:t>
            </a:r>
            <a:endParaRPr lang="en-US" dirty="0"/>
          </a:p>
        </p:txBody>
      </p:sp>
      <p:sp>
        <p:nvSpPr>
          <p:cNvPr id="18" name="Right Arrow 17"/>
          <p:cNvSpPr/>
          <p:nvPr/>
        </p:nvSpPr>
        <p:spPr>
          <a:xfrm>
            <a:off x="6300192" y="4207024"/>
            <a:ext cx="1296144" cy="3600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254630" y="5144869"/>
            <a:ext cx="1848326" cy="646331"/>
          </a:xfrm>
          <a:prstGeom prst="rect">
            <a:avLst/>
          </a:prstGeom>
          <a:noFill/>
        </p:spPr>
        <p:txBody>
          <a:bodyPr wrap="none" rtlCol="0">
            <a:spAutoFit/>
          </a:bodyPr>
          <a:lstStyle/>
          <a:p>
            <a:pPr algn="ctr"/>
            <a:r>
              <a:rPr lang="en-US" dirty="0" smtClean="0"/>
              <a:t>transfer to fresh</a:t>
            </a:r>
          </a:p>
          <a:p>
            <a:pPr algn="ctr"/>
            <a:r>
              <a:rPr lang="en-US" dirty="0" smtClean="0"/>
              <a:t>media</a:t>
            </a:r>
            <a:endParaRPr lang="en-US" dirty="0"/>
          </a:p>
        </p:txBody>
      </p:sp>
      <p:pic>
        <p:nvPicPr>
          <p:cNvPr id="2050" name="Picture 2"/>
          <p:cNvPicPr>
            <a:picLocks noChangeAspect="1" noChangeArrowheads="1"/>
          </p:cNvPicPr>
          <p:nvPr/>
        </p:nvPicPr>
        <p:blipFill>
          <a:blip r:embed="rId6" cstate="print"/>
          <a:srcRect/>
          <a:stretch>
            <a:fillRect/>
          </a:stretch>
        </p:blipFill>
        <p:spPr bwMode="auto">
          <a:xfrm>
            <a:off x="4211960" y="1254696"/>
            <a:ext cx="941090" cy="941090"/>
          </a:xfrm>
          <a:prstGeom prst="rect">
            <a:avLst/>
          </a:prstGeom>
          <a:noFill/>
          <a:ln w="9525">
            <a:noFill/>
            <a:miter lim="800000"/>
            <a:headEnd/>
            <a:tailEnd/>
          </a:ln>
        </p:spPr>
      </p:pic>
      <p:pic>
        <p:nvPicPr>
          <p:cNvPr id="24" name="Picture 5"/>
          <p:cNvPicPr>
            <a:picLocks noChangeAspect="1" noChangeArrowheads="1"/>
          </p:cNvPicPr>
          <p:nvPr/>
        </p:nvPicPr>
        <p:blipFill>
          <a:blip r:embed="rId4" cstate="print">
            <a:clrChange>
              <a:clrFrom>
                <a:srgbClr val="FFFFFF"/>
              </a:clrFrom>
              <a:clrTo>
                <a:srgbClr val="FFFFFF">
                  <a:alpha val="0"/>
                </a:srgbClr>
              </a:clrTo>
            </a:clrChange>
          </a:blip>
          <a:srcRect t="23682" r="44543" b="14252"/>
          <a:stretch>
            <a:fillRect/>
          </a:stretch>
        </p:blipFill>
        <p:spPr bwMode="auto">
          <a:xfrm>
            <a:off x="5541441" y="3563715"/>
            <a:ext cx="475481" cy="843732"/>
          </a:xfrm>
          <a:prstGeom prst="rect">
            <a:avLst/>
          </a:prstGeom>
          <a:noFill/>
          <a:ln w="9525">
            <a:noFill/>
            <a:miter lim="800000"/>
            <a:headEnd/>
            <a:tailEnd/>
          </a:ln>
          <a:effectLst/>
        </p:spPr>
      </p:pic>
      <p:sp>
        <p:nvSpPr>
          <p:cNvPr id="25" name="Bent Arrow 24"/>
          <p:cNvSpPr/>
          <p:nvPr/>
        </p:nvSpPr>
        <p:spPr>
          <a:xfrm flipH="1">
            <a:off x="5292080" y="1614736"/>
            <a:ext cx="576064" cy="1862683"/>
          </a:xfrm>
          <a:prstGeom prst="bentArrow">
            <a:avLst>
              <a:gd name="adj1" fmla="val 25000"/>
              <a:gd name="adj2" fmla="val 25000"/>
              <a:gd name="adj3" fmla="val 25000"/>
              <a:gd name="adj4" fmla="val 43750"/>
            </a:avLst>
          </a:prstGeom>
          <a:solidFill>
            <a:srgbClr val="D2DE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4" name="Group 33"/>
          <p:cNvGrpSpPr/>
          <p:nvPr/>
        </p:nvGrpSpPr>
        <p:grpSpPr>
          <a:xfrm>
            <a:off x="-75005" y="1365077"/>
            <a:ext cx="1874562" cy="3463178"/>
            <a:chOff x="533400" y="1437503"/>
            <a:chExt cx="1335087" cy="3186884"/>
          </a:xfrm>
        </p:grpSpPr>
        <p:pic>
          <p:nvPicPr>
            <p:cNvPr id="35" name="Picture 6" descr="C:\Users\Johnathon\Desktop\ProteinFigure\testub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437503"/>
              <a:ext cx="1335087" cy="31765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C:\Users\Johnathon\Desktop\ProteinFigure\testub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437503"/>
              <a:ext cx="1335087" cy="31765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C:\Users\Johnathon\Desktop\ProteinFigure\testube_CLEAR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1447800"/>
              <a:ext cx="1335087" cy="31765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7229228" y="1588778"/>
            <a:ext cx="1874562" cy="3463178"/>
            <a:chOff x="533400" y="1437503"/>
            <a:chExt cx="1335087" cy="3186884"/>
          </a:xfrm>
        </p:grpSpPr>
        <p:pic>
          <p:nvPicPr>
            <p:cNvPr id="26" name="Picture 6" descr="C:\Users\Johnathon\Desktop\ProteinFigure\testub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437503"/>
              <a:ext cx="1335087" cy="31765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7" descr="C:\Users\Johnathon\Desktop\ProteinFigure\testub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437503"/>
              <a:ext cx="1335087" cy="31765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Users\Johnathon\Desktop\ProteinFigure\testube_CLEAR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1447800"/>
              <a:ext cx="1335087" cy="317658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5903893"/>
            <a:ext cx="9144000" cy="954107"/>
          </a:xfrm>
          <a:prstGeom prst="rect">
            <a:avLst/>
          </a:prstGeom>
          <a:noFill/>
        </p:spPr>
        <p:txBody>
          <a:bodyPr wrap="square" rtlCol="0">
            <a:spAutoFit/>
          </a:bodyPr>
          <a:lstStyle/>
          <a:p>
            <a:pPr algn="ctr"/>
            <a:r>
              <a:rPr lang="en-US" sz="2800" dirty="0" smtClean="0"/>
              <a:t>Use gravity to select for clustering genotypes because clusters of cells settle more quickly than single cells. </a:t>
            </a:r>
            <a:endParaRPr lang="en-US" sz="2800" dirty="0"/>
          </a:p>
        </p:txBody>
      </p:sp>
    </p:spTree>
    <p:custDataLst>
      <p:tags r:id="rId1"/>
    </p:custDataLst>
    <p:extLst>
      <p:ext uri="{BB962C8B-B14F-4D97-AF65-F5344CB8AC3E}">
        <p14:creationId xmlns:p14="http://schemas.microsoft.com/office/powerpoint/2010/main" val="2836990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200" dirty="0"/>
              <a:t>I</a:t>
            </a:r>
            <a:r>
              <a:rPr lang="en-US" sz="3200" dirty="0" smtClean="0"/>
              <a:t>ndependent evolution of the ‘snowflake’ yeast in all 10 replicate populations</a:t>
            </a:r>
            <a:endParaRPr lang="en-US" sz="3200" dirty="0"/>
          </a:p>
        </p:txBody>
      </p:sp>
      <p:pic>
        <p:nvPicPr>
          <p:cNvPr id="4111" name="Picture 15" descr="C:\Users\Will\Desktop\ISME talk 2010\10 clumping genotypes.jpg"/>
          <p:cNvPicPr>
            <a:picLocks noChangeAspect="1" noChangeArrowheads="1"/>
          </p:cNvPicPr>
          <p:nvPr/>
        </p:nvPicPr>
        <p:blipFill>
          <a:blip r:embed="rId3" cstate="print"/>
          <a:srcRect/>
          <a:stretch>
            <a:fillRect/>
          </a:stretch>
        </p:blipFill>
        <p:spPr bwMode="auto">
          <a:xfrm>
            <a:off x="0" y="1367636"/>
            <a:ext cx="9144000" cy="5490364"/>
          </a:xfrm>
          <a:prstGeom prst="rect">
            <a:avLst/>
          </a:prstGeom>
          <a:noFill/>
        </p:spPr>
      </p:pic>
    </p:spTree>
    <p:extLst>
      <p:ext uri="{BB962C8B-B14F-4D97-AF65-F5344CB8AC3E}">
        <p14:creationId xmlns:p14="http://schemas.microsoft.com/office/powerpoint/2010/main" val="2808839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Some cool and important properties of snowflake yeast</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511342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5965371"/>
            <a:ext cx="9144000" cy="954107"/>
          </a:xfrm>
          <a:prstGeom prst="rect">
            <a:avLst/>
          </a:prstGeom>
          <a:noFill/>
        </p:spPr>
        <p:txBody>
          <a:bodyPr wrap="square" rtlCol="0">
            <a:spAutoFit/>
          </a:bodyPr>
          <a:lstStyle/>
          <a:p>
            <a:pPr algn="ctr"/>
            <a:r>
              <a:rPr lang="en-US" sz="2800" dirty="0" smtClean="0"/>
              <a:t>A multicellular life cycle evolved. Snowflake yeast reproduce via multicellular propagules.</a:t>
            </a:r>
            <a:endParaRPr lang="en-US" sz="2800" dirty="0"/>
          </a:p>
        </p:txBody>
      </p:sp>
    </p:spTree>
    <p:extLst>
      <p:ext uri="{BB962C8B-B14F-4D97-AF65-F5344CB8AC3E}">
        <p14:creationId xmlns:p14="http://schemas.microsoft.com/office/powerpoint/2010/main" val="3789355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228600"/>
            <a:ext cx="7599837" cy="707886"/>
          </a:xfrm>
          <a:prstGeom prst="rect">
            <a:avLst/>
          </a:prstGeom>
          <a:noFill/>
        </p:spPr>
        <p:txBody>
          <a:bodyPr wrap="none" rtlCol="0">
            <a:spAutoFit/>
          </a:bodyPr>
          <a:lstStyle/>
          <a:p>
            <a:r>
              <a:rPr lang="en-US" sz="4000" dirty="0" smtClean="0"/>
              <a:t>A video of snowflake yeast life cycle</a:t>
            </a:r>
            <a:endParaRPr lang="en-US" sz="4000" dirty="0"/>
          </a:p>
        </p:txBody>
      </p:sp>
      <p:sp>
        <p:nvSpPr>
          <p:cNvPr id="2" name="Content Placeholder 1"/>
          <p:cNvSpPr>
            <a:spLocks noGrp="1"/>
          </p:cNvSpPr>
          <p:nvPr>
            <p:ph idx="1"/>
          </p:nvPr>
        </p:nvSpPr>
        <p:spPr/>
        <p:txBody>
          <a:bodyPr/>
          <a:lstStyle/>
          <a:p>
            <a:endParaRPr lang="en-US"/>
          </a:p>
        </p:txBody>
      </p:sp>
      <p:pic>
        <p:nvPicPr>
          <p:cNvPr id="7" name="blue and green label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524000" y="1066800"/>
            <a:ext cx="12192000" cy="6858000"/>
          </a:xfrm>
          <a:prstGeom prst="rect">
            <a:avLst/>
          </a:prstGeom>
        </p:spPr>
      </p:pic>
    </p:spTree>
    <p:extLst>
      <p:ext uri="{BB962C8B-B14F-4D97-AF65-F5344CB8AC3E}">
        <p14:creationId xmlns:p14="http://schemas.microsoft.com/office/powerpoint/2010/main" val="384609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Propagules</a:t>
            </a:r>
            <a:r>
              <a:rPr lang="en-US" dirty="0" smtClean="0"/>
              <a:t> are functionally juvenile</a:t>
            </a:r>
            <a:endParaRPr lang="en-US" dirty="0"/>
          </a:p>
        </p:txBody>
      </p:sp>
      <p:sp>
        <p:nvSpPr>
          <p:cNvPr id="4" name="TextBox 3"/>
          <p:cNvSpPr txBox="1"/>
          <p:nvPr/>
        </p:nvSpPr>
        <p:spPr>
          <a:xfrm>
            <a:off x="2780880" y="4590036"/>
            <a:ext cx="1736499" cy="461665"/>
          </a:xfrm>
          <a:prstGeom prst="rect">
            <a:avLst/>
          </a:prstGeom>
          <a:noFill/>
        </p:spPr>
        <p:txBody>
          <a:bodyPr wrap="square" rtlCol="0">
            <a:spAutoFit/>
          </a:bodyPr>
          <a:lstStyle/>
          <a:p>
            <a:r>
              <a:rPr lang="en-US" sz="2400" dirty="0" smtClean="0"/>
              <a:t>maturation</a:t>
            </a:r>
            <a:endParaRPr lang="en-US" sz="2400" dirty="0"/>
          </a:p>
        </p:txBody>
      </p:sp>
      <p:sp>
        <p:nvSpPr>
          <p:cNvPr id="5" name="TextBox 4"/>
          <p:cNvSpPr txBox="1"/>
          <p:nvPr/>
        </p:nvSpPr>
        <p:spPr>
          <a:xfrm>
            <a:off x="7124280" y="4602339"/>
            <a:ext cx="2019720" cy="461665"/>
          </a:xfrm>
          <a:prstGeom prst="rect">
            <a:avLst/>
          </a:prstGeom>
          <a:noFill/>
        </p:spPr>
        <p:txBody>
          <a:bodyPr wrap="none" rtlCol="0">
            <a:spAutoFit/>
          </a:bodyPr>
          <a:lstStyle/>
          <a:p>
            <a:r>
              <a:rPr lang="en-US" sz="2400" dirty="0" smtClean="0"/>
              <a:t>reproduction</a:t>
            </a:r>
            <a:endParaRPr lang="en-US" sz="2400" dirty="0"/>
          </a:p>
        </p:txBody>
      </p:sp>
      <p:pic>
        <p:nvPicPr>
          <p:cNvPr id="6" name="Picture 2"/>
          <p:cNvPicPr>
            <a:picLocks noChangeAspect="1" noChangeArrowheads="1"/>
          </p:cNvPicPr>
          <p:nvPr/>
        </p:nvPicPr>
        <p:blipFill>
          <a:blip r:embed="rId3" cstate="print"/>
          <a:srcRect/>
          <a:stretch>
            <a:fillRect/>
          </a:stretch>
        </p:blipFill>
        <p:spPr bwMode="auto">
          <a:xfrm>
            <a:off x="-33757" y="1939804"/>
            <a:ext cx="9134475" cy="2133600"/>
          </a:xfrm>
          <a:prstGeom prst="rect">
            <a:avLst/>
          </a:prstGeom>
          <a:noFill/>
          <a:ln w="9525">
            <a:noFill/>
            <a:miter lim="800000"/>
            <a:headEnd/>
            <a:tailEnd/>
          </a:ln>
          <a:effectLst/>
        </p:spPr>
      </p:pic>
      <p:sp>
        <p:nvSpPr>
          <p:cNvPr id="7" name="Left Brace 6"/>
          <p:cNvSpPr/>
          <p:nvPr/>
        </p:nvSpPr>
        <p:spPr>
          <a:xfrm rot="16200000">
            <a:off x="7773041" y="3272243"/>
            <a:ext cx="683677" cy="1828798"/>
          </a:xfrm>
          <a:prstGeom prst="leftBrace">
            <a:avLst>
              <a:gd name="adj1" fmla="val 141071"/>
              <a:gd name="adj2" fmla="val 50000"/>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3239142" y="643341"/>
            <a:ext cx="683677" cy="7086601"/>
          </a:xfrm>
          <a:prstGeom prst="leftBrace">
            <a:avLst>
              <a:gd name="adj1" fmla="val 141071"/>
              <a:gd name="adj2" fmla="val 50000"/>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7679" y="5486400"/>
            <a:ext cx="9106321" cy="1384995"/>
          </a:xfrm>
          <a:prstGeom prst="rect">
            <a:avLst/>
          </a:prstGeom>
          <a:noFill/>
        </p:spPr>
        <p:txBody>
          <a:bodyPr wrap="square" rtlCol="0">
            <a:spAutoFit/>
          </a:bodyPr>
          <a:lstStyle/>
          <a:p>
            <a:pPr algn="ctr"/>
            <a:r>
              <a:rPr lang="en-US" sz="2800" dirty="0" smtClean="0"/>
              <a:t>The multicellular </a:t>
            </a:r>
            <a:r>
              <a:rPr lang="en-US" sz="2800" dirty="0" err="1" smtClean="0"/>
              <a:t>propagules</a:t>
            </a:r>
            <a:r>
              <a:rPr lang="en-US" sz="2800" dirty="0" smtClean="0"/>
              <a:t> turn out to be functionally juvenile, meaning they have to grow back to their parent size before they can reproduce themselves</a:t>
            </a:r>
            <a:endParaRPr lang="en-US" sz="2800" dirty="0"/>
          </a:p>
        </p:txBody>
      </p:sp>
    </p:spTree>
    <p:extLst>
      <p:ext uri="{BB962C8B-B14F-4D97-AF65-F5344CB8AC3E}">
        <p14:creationId xmlns:p14="http://schemas.microsoft.com/office/powerpoint/2010/main" val="1198210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this lab…</a:t>
            </a:r>
            <a:endParaRPr lang="en-US" dirty="0"/>
          </a:p>
        </p:txBody>
      </p:sp>
      <p:sp>
        <p:nvSpPr>
          <p:cNvPr id="3" name="Content Placeholder 2"/>
          <p:cNvSpPr>
            <a:spLocks noGrp="1"/>
          </p:cNvSpPr>
          <p:nvPr>
            <p:ph idx="1"/>
          </p:nvPr>
        </p:nvSpPr>
        <p:spPr>
          <a:xfrm>
            <a:off x="457200" y="1295400"/>
            <a:ext cx="8305800" cy="1676400"/>
          </a:xfrm>
        </p:spPr>
        <p:txBody>
          <a:bodyPr>
            <a:noAutofit/>
          </a:bodyPr>
          <a:lstStyle/>
          <a:p>
            <a:pPr marL="0" indent="0">
              <a:buNone/>
            </a:pPr>
            <a:r>
              <a:rPr lang="en-US" sz="2400" dirty="0" smtClean="0"/>
              <a:t>You will try to induce your own yeast to make this great evolutionary leap, from </a:t>
            </a:r>
            <a:r>
              <a:rPr lang="en-US" sz="2400" dirty="0" err="1" smtClean="0"/>
              <a:t>uni</a:t>
            </a:r>
            <a:r>
              <a:rPr lang="en-US" sz="2400" dirty="0" smtClean="0"/>
              <a:t>- to </a:t>
            </a:r>
            <a:r>
              <a:rPr lang="en-US" sz="2400" dirty="0" err="1" smtClean="0"/>
              <a:t>multicellularity</a:t>
            </a:r>
            <a:r>
              <a:rPr lang="en-US" sz="2400" dirty="0" smtClean="0"/>
              <a:t>, using </a:t>
            </a:r>
            <a:r>
              <a:rPr lang="en-US" sz="2400" i="1" dirty="0" smtClean="0"/>
              <a:t>experimental evolution </a:t>
            </a:r>
            <a:r>
              <a:rPr lang="en-US" sz="2400" dirty="0" smtClean="0"/>
              <a:t>– the use of controlled experiments to test hypotheses and theories of evolution</a:t>
            </a: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86142"/>
            <a:ext cx="3429000" cy="362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 y="3124200"/>
            <a:ext cx="3276600" cy="276999"/>
          </a:xfrm>
          <a:prstGeom prst="rect">
            <a:avLst/>
          </a:prstGeom>
          <a:solidFill>
            <a:schemeClr val="bg1"/>
          </a:solidFill>
        </p:spPr>
        <p:txBody>
          <a:bodyPr wrap="square" rtlCol="0">
            <a:spAutoFit/>
          </a:bodyPr>
          <a:lstStyle/>
          <a:p>
            <a:pPr algn="ctr"/>
            <a:r>
              <a:rPr lang="en-US" sz="1200" b="1" dirty="0" smtClean="0"/>
              <a:t>Selection protocol</a:t>
            </a:r>
            <a:endParaRPr lang="en-US" sz="1200" b="1" dirty="0"/>
          </a:p>
        </p:txBody>
      </p:sp>
      <p:cxnSp>
        <p:nvCxnSpPr>
          <p:cNvPr id="8" name="Straight Connector 7"/>
          <p:cNvCxnSpPr/>
          <p:nvPr/>
        </p:nvCxnSpPr>
        <p:spPr>
          <a:xfrm>
            <a:off x="152400" y="3124200"/>
            <a:ext cx="3429000" cy="0"/>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3657600" y="2971800"/>
            <a:ext cx="5333999"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Like Ratcliff et. al 2011, you will use gravity to select for clustering genotypes</a:t>
            </a:r>
          </a:p>
          <a:p>
            <a:pPr marL="285750" indent="-285750">
              <a:buFont typeface="Arial" panose="020B0604020202020204" pitchFamily="34" charset="0"/>
              <a:buChar char="•"/>
            </a:pPr>
            <a:r>
              <a:rPr lang="en-US" sz="2400" dirty="0" smtClean="0"/>
              <a:t>Clusters of cells settle quicker than single cells, </a:t>
            </a:r>
            <a:r>
              <a:rPr lang="en-US" sz="2400" dirty="0"/>
              <a:t>allowing us to separate out single cells from multi-celled mutants that arise through the experiment</a:t>
            </a:r>
          </a:p>
        </p:txBody>
      </p:sp>
      <p:sp>
        <p:nvSpPr>
          <p:cNvPr id="11" name="TextBox 10"/>
          <p:cNvSpPr txBox="1"/>
          <p:nvPr/>
        </p:nvSpPr>
        <p:spPr>
          <a:xfrm>
            <a:off x="3657600" y="5751493"/>
            <a:ext cx="5333999" cy="954107"/>
          </a:xfrm>
          <a:prstGeom prst="rect">
            <a:avLst/>
          </a:prstGeom>
          <a:noFill/>
        </p:spPr>
        <p:txBody>
          <a:bodyPr wrap="square" rtlCol="0">
            <a:spAutoFit/>
          </a:bodyPr>
          <a:lstStyle/>
          <a:p>
            <a:pPr algn="ctr"/>
            <a:r>
              <a:rPr lang="en-US" sz="2800" b="1" dirty="0" smtClean="0"/>
              <a:t>First, let’s talk about the steps involved in this transition</a:t>
            </a:r>
            <a:endParaRPr lang="en-US" sz="2800" b="1" dirty="0"/>
          </a:p>
        </p:txBody>
      </p:sp>
    </p:spTree>
    <p:extLst>
      <p:ext uri="{BB962C8B-B14F-4D97-AF65-F5344CB8AC3E}">
        <p14:creationId xmlns:p14="http://schemas.microsoft.com/office/powerpoint/2010/main" val="2155091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steps are required for the transition to multicellularity</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6172200"/>
            <a:ext cx="8839200" cy="584775"/>
          </a:xfrm>
          <a:prstGeom prst="rect">
            <a:avLst/>
          </a:prstGeom>
          <a:noFill/>
        </p:spPr>
        <p:txBody>
          <a:bodyPr wrap="square" rtlCol="0">
            <a:spAutoFit/>
          </a:bodyPr>
          <a:lstStyle/>
          <a:p>
            <a:r>
              <a:rPr lang="en-US" sz="3200" dirty="0" smtClean="0"/>
              <a:t>We will try to examine both of these steps in this lab</a:t>
            </a:r>
            <a:endParaRPr lang="en-US" sz="3200" dirty="0"/>
          </a:p>
        </p:txBody>
      </p:sp>
    </p:spTree>
    <p:extLst>
      <p:ext uri="{BB962C8B-B14F-4D97-AF65-F5344CB8AC3E}">
        <p14:creationId xmlns:p14="http://schemas.microsoft.com/office/powerpoint/2010/main" val="3805151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B0F0"/>
                </a:solidFill>
              </a:rPr>
              <a:t>Step 1 </a:t>
            </a:r>
            <a:r>
              <a:rPr lang="en-US" dirty="0" smtClean="0"/>
              <a:t>– the evolution of clusters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1447800"/>
            <a:ext cx="57912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1600200"/>
            <a:ext cx="63246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The first step in this transition is the evolution of cluster formation from single-celled ancestors</a:t>
            </a:r>
          </a:p>
          <a:p>
            <a:pPr marL="457200" indent="-457200">
              <a:buFont typeface="Arial" panose="020B0604020202020204" pitchFamily="34" charset="0"/>
              <a:buChar char="•"/>
            </a:pPr>
            <a:r>
              <a:rPr lang="en-US" sz="2800" dirty="0" smtClean="0"/>
              <a:t>This could be beneficial for many reason in nature:</a:t>
            </a:r>
          </a:p>
          <a:p>
            <a:pPr marL="914400" lvl="1" indent="-457200">
              <a:buFont typeface="Arial" panose="020B0604020202020204" pitchFamily="34" charset="0"/>
              <a:buChar char="•"/>
            </a:pPr>
            <a:r>
              <a:rPr lang="en-US" sz="2800" dirty="0" smtClean="0"/>
              <a:t>Predator evasion</a:t>
            </a:r>
          </a:p>
          <a:p>
            <a:pPr marL="914400" lvl="1" indent="-457200">
              <a:buFont typeface="Arial" panose="020B0604020202020204" pitchFamily="34" charset="0"/>
              <a:buChar char="•"/>
            </a:pPr>
            <a:r>
              <a:rPr lang="en-US" sz="2800" dirty="0" smtClean="0"/>
              <a:t>Metabolic cooperation</a:t>
            </a:r>
          </a:p>
          <a:p>
            <a:pPr marL="914400" lvl="1" indent="-457200">
              <a:buFont typeface="Arial" panose="020B0604020202020204" pitchFamily="34" charset="0"/>
              <a:buChar char="•"/>
            </a:pPr>
            <a:r>
              <a:rPr lang="en-US" sz="2800" dirty="0" smtClean="0"/>
              <a:t>UV resistance</a:t>
            </a:r>
          </a:p>
          <a:p>
            <a:pPr lvl="1"/>
            <a:endParaRPr lang="en-US" sz="2800" dirty="0" smtClean="0"/>
          </a:p>
          <a:p>
            <a:endParaRPr lang="en-US" sz="2800"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107" y="5334000"/>
            <a:ext cx="1404293" cy="126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486400" y="5511968"/>
            <a:ext cx="3048000" cy="1015663"/>
          </a:xfrm>
          <a:prstGeom prst="rect">
            <a:avLst/>
          </a:prstGeom>
          <a:noFill/>
        </p:spPr>
        <p:txBody>
          <a:bodyPr wrap="square" rtlCol="0">
            <a:spAutoFit/>
          </a:bodyPr>
          <a:lstStyle/>
          <a:p>
            <a:r>
              <a:rPr lang="en-US" sz="2000" dirty="0" smtClean="0"/>
              <a:t>Y55 - Unicellular </a:t>
            </a:r>
            <a:r>
              <a:rPr lang="en-US" sz="2000" i="1" dirty="0" smtClean="0"/>
              <a:t>Saccharomyces </a:t>
            </a:r>
            <a:r>
              <a:rPr lang="en-US" sz="2000" i="1" dirty="0" err="1" smtClean="0"/>
              <a:t>cerevisiae</a:t>
            </a:r>
            <a:r>
              <a:rPr lang="en-US" sz="2000" i="1" dirty="0" smtClean="0"/>
              <a:t> </a:t>
            </a:r>
            <a:r>
              <a:rPr lang="en-US" sz="2000" dirty="0" smtClean="0"/>
              <a:t>(bakers yeast)</a:t>
            </a:r>
            <a:endParaRPr lang="en-US" sz="2000" dirty="0"/>
          </a:p>
        </p:txBody>
      </p:sp>
    </p:spTree>
    <p:extLst>
      <p:ext uri="{BB962C8B-B14F-4D97-AF65-F5344CB8AC3E}">
        <p14:creationId xmlns:p14="http://schemas.microsoft.com/office/powerpoint/2010/main" val="1619255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B0F0"/>
                </a:solidFill>
              </a:rPr>
              <a:t>Step 2 </a:t>
            </a:r>
            <a:r>
              <a:rPr lang="en-US" dirty="0" smtClean="0"/>
              <a:t>– multicellular yeast adapt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1295400"/>
            <a:ext cx="6324600"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43200" y="2362200"/>
            <a:ext cx="4953000" cy="1938992"/>
          </a:xfrm>
          <a:prstGeom prst="rect">
            <a:avLst/>
          </a:prstGeom>
          <a:noFill/>
        </p:spPr>
        <p:txBody>
          <a:bodyPr wrap="square" rtlCol="0">
            <a:spAutoFit/>
          </a:bodyPr>
          <a:lstStyle/>
          <a:p>
            <a:pPr algn="ctr"/>
            <a:r>
              <a:rPr lang="en-US" sz="4000" dirty="0" smtClean="0"/>
              <a:t>Three things must be true for multicellular yeast to adapt</a:t>
            </a:r>
            <a:endParaRPr lang="en-US" sz="4000" dirty="0"/>
          </a:p>
        </p:txBody>
      </p:sp>
    </p:spTree>
    <p:extLst>
      <p:ext uri="{BB962C8B-B14F-4D97-AF65-F5344CB8AC3E}">
        <p14:creationId xmlns:p14="http://schemas.microsoft.com/office/powerpoint/2010/main" val="1308740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000" dirty="0" err="1" smtClean="0"/>
              <a:t>Multicellularity</a:t>
            </a:r>
            <a:r>
              <a:rPr lang="en-US" sz="4000" dirty="0" smtClean="0"/>
              <a:t> has evolved at least 25 times in the history of life!</a:t>
            </a:r>
            <a:endParaRPr lang="en-US" sz="4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7701832" cy="501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24200" y="6550223"/>
            <a:ext cx="6172200" cy="307777"/>
          </a:xfrm>
          <a:prstGeom prst="rect">
            <a:avLst/>
          </a:prstGeom>
          <a:noFill/>
        </p:spPr>
        <p:txBody>
          <a:bodyPr wrap="square" rtlCol="0">
            <a:spAutoFit/>
          </a:bodyPr>
          <a:lstStyle/>
          <a:p>
            <a:r>
              <a:rPr lang="en-US" sz="1400" dirty="0" err="1"/>
              <a:t>Grosberg</a:t>
            </a:r>
            <a:r>
              <a:rPr lang="en-US" sz="1400" dirty="0"/>
              <a:t> R. K., and R. R. </a:t>
            </a:r>
            <a:r>
              <a:rPr lang="en-US" sz="1400" dirty="0" err="1"/>
              <a:t>Strathmann</a:t>
            </a:r>
            <a:r>
              <a:rPr lang="en-US" sz="1400" dirty="0"/>
              <a:t>. 2007. </a:t>
            </a:r>
            <a:r>
              <a:rPr lang="en-US" sz="1400" i="1" dirty="0" err="1"/>
              <a:t>Annu</a:t>
            </a:r>
            <a:r>
              <a:rPr lang="en-US" sz="1400" i="1" dirty="0"/>
              <a:t>. Rev. Ecol. </a:t>
            </a:r>
            <a:r>
              <a:rPr lang="en-US" sz="1400" i="1" dirty="0" err="1"/>
              <a:t>Evol</a:t>
            </a:r>
            <a:r>
              <a:rPr lang="en-US" sz="1400" i="1" dirty="0"/>
              <a:t>. Syst.</a:t>
            </a:r>
            <a:r>
              <a:rPr lang="en-US" sz="1400" dirty="0"/>
              <a:t> </a:t>
            </a:r>
            <a:r>
              <a:rPr lang="en-US" sz="1400" dirty="0" smtClean="0"/>
              <a:t>38:621-654</a:t>
            </a:r>
            <a:endParaRPr lang="en-US" sz="1400" dirty="0"/>
          </a:p>
        </p:txBody>
      </p:sp>
    </p:spTree>
    <p:extLst>
      <p:ext uri="{BB962C8B-B14F-4D97-AF65-F5344CB8AC3E}">
        <p14:creationId xmlns:p14="http://schemas.microsoft.com/office/powerpoint/2010/main" val="982323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Clusters must vary from one another</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43400" y="1295400"/>
            <a:ext cx="4571999"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43200" y="1447800"/>
            <a:ext cx="5943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98883" y="3019887"/>
            <a:ext cx="1516117" cy="461665"/>
          </a:xfrm>
          <a:prstGeom prst="rect">
            <a:avLst/>
          </a:prstGeom>
          <a:noFill/>
        </p:spPr>
        <p:txBody>
          <a:bodyPr wrap="square" rtlCol="0">
            <a:spAutoFit/>
          </a:bodyPr>
          <a:lstStyle/>
          <a:p>
            <a:r>
              <a:rPr lang="en-US" sz="2400" dirty="0" smtClean="0"/>
              <a:t>Snowflake</a:t>
            </a:r>
            <a:endParaRPr lang="en-US" sz="2400" dirty="0"/>
          </a:p>
        </p:txBody>
      </p:sp>
      <p:sp>
        <p:nvSpPr>
          <p:cNvPr id="10" name="TextBox 9"/>
          <p:cNvSpPr txBox="1"/>
          <p:nvPr/>
        </p:nvSpPr>
        <p:spPr>
          <a:xfrm>
            <a:off x="4198883" y="4343399"/>
            <a:ext cx="2179583" cy="830997"/>
          </a:xfrm>
          <a:prstGeom prst="rect">
            <a:avLst/>
          </a:prstGeom>
          <a:noFill/>
        </p:spPr>
        <p:txBody>
          <a:bodyPr wrap="square" rtlCol="0">
            <a:spAutoFit/>
          </a:bodyPr>
          <a:lstStyle/>
          <a:p>
            <a:r>
              <a:rPr lang="en-US" sz="2400" dirty="0" smtClean="0"/>
              <a:t>Not snowflake (clumpy yeast)</a:t>
            </a:r>
          </a:p>
        </p:txBody>
      </p:sp>
    </p:spTree>
    <p:extLst>
      <p:ext uri="{BB962C8B-B14F-4D97-AF65-F5344CB8AC3E}">
        <p14:creationId xmlns:p14="http://schemas.microsoft.com/office/powerpoint/2010/main" val="810231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Cluster variation must be heritable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943601" y="1295400"/>
            <a:ext cx="3048000"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43200" y="1485900"/>
            <a:ext cx="5943600"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19800" y="2743200"/>
            <a:ext cx="2971801" cy="830997"/>
          </a:xfrm>
          <a:prstGeom prst="rect">
            <a:avLst/>
          </a:prstGeom>
          <a:noFill/>
        </p:spPr>
        <p:txBody>
          <a:bodyPr wrap="square" rtlCol="0">
            <a:spAutoFit/>
          </a:bodyPr>
          <a:lstStyle/>
          <a:p>
            <a:r>
              <a:rPr lang="en-US" sz="2400" dirty="0" smtClean="0"/>
              <a:t>Snowflake yeast make more snowflake yeast</a:t>
            </a:r>
            <a:endParaRPr lang="en-US" sz="2400" dirty="0"/>
          </a:p>
        </p:txBody>
      </p:sp>
      <p:sp>
        <p:nvSpPr>
          <p:cNvPr id="9" name="TextBox 8"/>
          <p:cNvSpPr txBox="1"/>
          <p:nvPr/>
        </p:nvSpPr>
        <p:spPr>
          <a:xfrm>
            <a:off x="6019799" y="4350603"/>
            <a:ext cx="2971801" cy="830997"/>
          </a:xfrm>
          <a:prstGeom prst="rect">
            <a:avLst/>
          </a:prstGeom>
          <a:noFill/>
        </p:spPr>
        <p:txBody>
          <a:bodyPr wrap="square" rtlCol="0">
            <a:spAutoFit/>
          </a:bodyPr>
          <a:lstStyle/>
          <a:p>
            <a:r>
              <a:rPr lang="en-US" sz="2400" dirty="0" smtClean="0"/>
              <a:t>Clumpy yeast make more clumpy yeast</a:t>
            </a:r>
            <a:endParaRPr lang="en-US" sz="2400" dirty="0"/>
          </a:p>
        </p:txBody>
      </p:sp>
    </p:spTree>
    <p:extLst>
      <p:ext uri="{BB962C8B-B14F-4D97-AF65-F5344CB8AC3E}">
        <p14:creationId xmlns:p14="http://schemas.microsoft.com/office/powerpoint/2010/main" val="4023865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a:bodyPr>
          <a:lstStyle/>
          <a:p>
            <a:r>
              <a:rPr lang="en-US" dirty="0" smtClean="0"/>
              <a:t>Cluster variation much affect fitness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87" y="1447800"/>
            <a:ext cx="70974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6172200"/>
            <a:ext cx="9144000" cy="430887"/>
          </a:xfrm>
          <a:prstGeom prst="rect">
            <a:avLst/>
          </a:prstGeom>
          <a:noFill/>
        </p:spPr>
        <p:txBody>
          <a:bodyPr wrap="square" rtlCol="0">
            <a:spAutoFit/>
          </a:bodyPr>
          <a:lstStyle/>
          <a:p>
            <a:pPr algn="ctr"/>
            <a:r>
              <a:rPr lang="en-US" sz="2200" dirty="0" smtClean="0"/>
              <a:t>The </a:t>
            </a:r>
            <a:r>
              <a:rPr lang="en-US" sz="2200" dirty="0" smtClean="0">
                <a:solidFill>
                  <a:srgbClr val="FF0000"/>
                </a:solidFill>
              </a:rPr>
              <a:t>three components </a:t>
            </a:r>
            <a:r>
              <a:rPr lang="en-US" sz="2200" dirty="0" smtClean="0"/>
              <a:t>of </a:t>
            </a:r>
            <a:r>
              <a:rPr lang="en-US" sz="2200" dirty="0" smtClean="0">
                <a:solidFill>
                  <a:srgbClr val="00B0F0"/>
                </a:solidFill>
              </a:rPr>
              <a:t>Step 2</a:t>
            </a:r>
            <a:r>
              <a:rPr lang="en-US" sz="2200" dirty="0" smtClean="0"/>
              <a:t> are known as </a:t>
            </a:r>
            <a:r>
              <a:rPr lang="en-US" sz="2200" b="1" i="1" dirty="0" smtClean="0"/>
              <a:t>evolution via natural selection.</a:t>
            </a:r>
            <a:endParaRPr lang="en-US" sz="2200" b="1" dirty="0"/>
          </a:p>
        </p:txBody>
      </p:sp>
      <p:sp>
        <p:nvSpPr>
          <p:cNvPr id="7" name="Rectangle 6"/>
          <p:cNvSpPr/>
          <p:nvPr/>
        </p:nvSpPr>
        <p:spPr>
          <a:xfrm>
            <a:off x="2590800" y="1447800"/>
            <a:ext cx="5257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400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dirty="0" smtClean="0"/>
              <a:t>Has </a:t>
            </a:r>
            <a:r>
              <a:rPr lang="en-US" b="1" dirty="0" smtClean="0">
                <a:solidFill>
                  <a:srgbClr val="00B0F0"/>
                </a:solidFill>
              </a:rPr>
              <a:t>Step 2</a:t>
            </a:r>
            <a:r>
              <a:rPr lang="en-US" sz="4900" dirty="0" smtClean="0">
                <a:solidFill>
                  <a:srgbClr val="00B0F0"/>
                </a:solidFill>
              </a:rPr>
              <a:t> </a:t>
            </a:r>
            <a:r>
              <a:rPr lang="en-US" dirty="0" smtClean="0"/>
              <a:t>occurred in snowflake yeast?</a:t>
            </a:r>
            <a:endParaRPr lang="en-US" dirty="0"/>
          </a:p>
        </p:txBody>
      </p:sp>
      <p:sp>
        <p:nvSpPr>
          <p:cNvPr id="3" name="Content Placeholder 2"/>
          <p:cNvSpPr>
            <a:spLocks noGrp="1"/>
          </p:cNvSpPr>
          <p:nvPr>
            <p:ph idx="1"/>
          </p:nvPr>
        </p:nvSpPr>
        <p:spPr>
          <a:xfrm>
            <a:off x="457200" y="1371600"/>
            <a:ext cx="8229600" cy="5029200"/>
          </a:xfrm>
        </p:spPr>
        <p:txBody>
          <a:bodyPr>
            <a:normAutofit/>
          </a:bodyPr>
          <a:lstStyle/>
          <a:p>
            <a:pPr marL="0" indent="0" algn="ctr">
              <a:buNone/>
            </a:pPr>
            <a:r>
              <a:rPr lang="en-US" sz="2800" dirty="0" smtClean="0"/>
              <a:t>The second part of this lab will be to examine if snowflake yeast have the ability to adapt to novel environments through a </a:t>
            </a:r>
            <a:r>
              <a:rPr lang="en-US" sz="2800" i="1" dirty="0" smtClean="0"/>
              <a:t>divergent selection experiment</a:t>
            </a:r>
            <a:endParaRPr lang="en-US" sz="2800" b="1"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895600"/>
            <a:ext cx="5638800" cy="301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6019800"/>
            <a:ext cx="8839200" cy="1200329"/>
          </a:xfrm>
          <a:prstGeom prst="rect">
            <a:avLst/>
          </a:prstGeom>
          <a:noFill/>
        </p:spPr>
        <p:txBody>
          <a:bodyPr wrap="square" rtlCol="0">
            <a:spAutoFit/>
          </a:bodyPr>
          <a:lstStyle/>
          <a:p>
            <a:pPr algn="ctr"/>
            <a:r>
              <a:rPr lang="en-US" sz="2400" dirty="0"/>
              <a:t>The two novel environments we will subject snowflake yeast to: fast-settling and </a:t>
            </a:r>
            <a:r>
              <a:rPr lang="en-US" sz="2400" dirty="0" smtClean="0"/>
              <a:t>slow-settling</a:t>
            </a:r>
            <a:endParaRPr lang="en-US" sz="2400" dirty="0"/>
          </a:p>
          <a:p>
            <a:pPr algn="ctr"/>
            <a:endParaRPr lang="en-US" sz="2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14" y="3581400"/>
            <a:ext cx="1941786"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2286000" y="4407907"/>
            <a:ext cx="5334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268014" y="2895600"/>
            <a:ext cx="1941786" cy="646331"/>
          </a:xfrm>
          <a:prstGeom prst="rect">
            <a:avLst/>
          </a:prstGeom>
          <a:noFill/>
        </p:spPr>
        <p:txBody>
          <a:bodyPr wrap="square" rtlCol="0">
            <a:spAutoFit/>
          </a:bodyPr>
          <a:lstStyle/>
          <a:p>
            <a:pPr algn="ctr"/>
            <a:r>
              <a:rPr lang="en-US" dirty="0" smtClean="0"/>
              <a:t>C1W3 – Snowflake yeast</a:t>
            </a:r>
            <a:endParaRPr lang="en-US" dirty="0"/>
          </a:p>
        </p:txBody>
      </p:sp>
    </p:spTree>
    <p:extLst>
      <p:ext uri="{BB962C8B-B14F-4D97-AF65-F5344CB8AC3E}">
        <p14:creationId xmlns:p14="http://schemas.microsoft.com/office/powerpoint/2010/main" val="2436474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File:Red Algae on bleached co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694" y="4258168"/>
            <a:ext cx="4369427" cy="26050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tes.bio.indiana.edu/~velicerlab/main2/myxococcus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58167"/>
            <a:ext cx="2883140" cy="25998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Examples of independently-evolved multicellular lineages</a:t>
            </a:r>
          </a:p>
        </p:txBody>
      </p:sp>
      <p:pic>
        <p:nvPicPr>
          <p:cNvPr id="1028" name="Picture 4" descr="Dictyostelium discoideum, social cells, amoeba, slug, D. discoide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9975" y="1676400"/>
            <a:ext cx="3872649" cy="25817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African Bush Elepha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76400"/>
            <a:ext cx="1721178" cy="25817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ile:Kelp-forest-Montere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3305954"/>
            <a:ext cx="2250780" cy="35573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Frühling blühender Kirschenbau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1177" y="1676400"/>
            <a:ext cx="3425145" cy="25817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le:Amanita muscaria tyndru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676400"/>
            <a:ext cx="22098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0" cstate="print"/>
          <a:srcRect/>
          <a:stretch>
            <a:fillRect/>
          </a:stretch>
        </p:blipFill>
        <p:spPr bwMode="auto">
          <a:xfrm>
            <a:off x="6620368" y="4258168"/>
            <a:ext cx="2608872" cy="2608866"/>
          </a:xfrm>
          <a:prstGeom prst="rect">
            <a:avLst/>
          </a:prstGeom>
          <a:noFill/>
          <a:ln w="9525">
            <a:noFill/>
            <a:miter lim="800000"/>
            <a:headEnd/>
            <a:tailEnd/>
          </a:ln>
        </p:spPr>
      </p:pic>
    </p:spTree>
    <p:extLst>
      <p:ext uri="{BB962C8B-B14F-4D97-AF65-F5344CB8AC3E}">
        <p14:creationId xmlns:p14="http://schemas.microsoft.com/office/powerpoint/2010/main" val="4092235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jstottphotography.com/2004/2004-05-22_-_canadian_parks_west/vancouver_island/slides_l/dscn29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3360" y="5105400"/>
            <a:ext cx="9509760" cy="1446550"/>
          </a:xfrm>
          <a:prstGeom prst="rect">
            <a:avLst/>
          </a:prstGeom>
          <a:noFill/>
        </p:spPr>
        <p:txBody>
          <a:bodyPr wrap="square" rtlCol="0">
            <a:spAutoFit/>
          </a:bodyPr>
          <a:lstStyle/>
          <a:p>
            <a:pPr algn="ctr"/>
            <a:r>
              <a:rPr lang="en-US" sz="4400" b="1" dirty="0" smtClean="0">
                <a:solidFill>
                  <a:srgbClr val="FFFF00"/>
                </a:solidFill>
              </a:rPr>
              <a:t>Let’s take a moment to imagine the world without multicellular organisms</a:t>
            </a:r>
            <a:endParaRPr lang="en-US" sz="4400" b="1" dirty="0">
              <a:solidFill>
                <a:srgbClr val="FFFF00"/>
              </a:solidFill>
            </a:endParaRPr>
          </a:p>
        </p:txBody>
      </p:sp>
    </p:spTree>
    <p:extLst>
      <p:ext uri="{BB962C8B-B14F-4D97-AF65-F5344CB8AC3E}">
        <p14:creationId xmlns:p14="http://schemas.microsoft.com/office/powerpoint/2010/main" val="2011476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mars-exploration.co.uk/images/Mars%20Pathfinder%20Twin%20Peaks%20%20Ares%20Vallis%201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6853222" cy="72999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36765" y="6248400"/>
            <a:ext cx="2307235" cy="646331"/>
          </a:xfrm>
          <a:prstGeom prst="rect">
            <a:avLst/>
          </a:prstGeom>
          <a:noFill/>
        </p:spPr>
        <p:txBody>
          <a:bodyPr wrap="none" rtlCol="0">
            <a:spAutoFit/>
          </a:bodyPr>
          <a:lstStyle/>
          <a:p>
            <a:pPr algn="r"/>
            <a:r>
              <a:rPr lang="en-US" dirty="0" smtClean="0"/>
              <a:t>This is a photo of Mars</a:t>
            </a:r>
          </a:p>
          <a:p>
            <a:pPr algn="r"/>
            <a:r>
              <a:rPr lang="en-US" dirty="0" smtClean="0"/>
              <a:t>© NASA</a:t>
            </a:r>
            <a:endParaRPr lang="en-US" dirty="0"/>
          </a:p>
        </p:txBody>
      </p:sp>
    </p:spTree>
    <p:extLst>
      <p:ext uri="{BB962C8B-B14F-4D97-AF65-F5344CB8AC3E}">
        <p14:creationId xmlns:p14="http://schemas.microsoft.com/office/powerpoint/2010/main" val="44989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mars-exploration.co.uk/images/Mars%20Pathfinder%20Twin%20Peaks%20%20Ares%20Vallis%201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6853222" cy="72999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7108" y="1104275"/>
            <a:ext cx="7848600" cy="1200329"/>
          </a:xfrm>
          <a:prstGeom prst="rect">
            <a:avLst/>
          </a:prstGeom>
          <a:solidFill>
            <a:schemeClr val="tx1"/>
          </a:solidFill>
        </p:spPr>
        <p:txBody>
          <a:bodyPr wrap="square">
            <a:spAutoFit/>
          </a:bodyPr>
          <a:lstStyle/>
          <a:p>
            <a:pPr algn="ctr"/>
            <a:r>
              <a:rPr lang="en-US" sz="2400" dirty="0" smtClean="0">
                <a:solidFill>
                  <a:schemeClr val="bg1"/>
                </a:solidFill>
              </a:rPr>
              <a:t>The transition from </a:t>
            </a:r>
            <a:r>
              <a:rPr lang="en-US" sz="2400" dirty="0" err="1" smtClean="0">
                <a:solidFill>
                  <a:schemeClr val="bg1"/>
                </a:solidFill>
              </a:rPr>
              <a:t>uni</a:t>
            </a:r>
            <a:r>
              <a:rPr lang="en-US" sz="2400" dirty="0" smtClean="0">
                <a:solidFill>
                  <a:schemeClr val="bg1"/>
                </a:solidFill>
              </a:rPr>
              <a:t>- to multicellularity was one of a few events in the history of life that allowed for the evolution of large and complex organisms we see today</a:t>
            </a:r>
          </a:p>
        </p:txBody>
      </p:sp>
      <p:sp>
        <p:nvSpPr>
          <p:cNvPr id="7" name="TextBox 6"/>
          <p:cNvSpPr txBox="1"/>
          <p:nvPr/>
        </p:nvSpPr>
        <p:spPr>
          <a:xfrm>
            <a:off x="6836765" y="6248400"/>
            <a:ext cx="2307235" cy="646331"/>
          </a:xfrm>
          <a:prstGeom prst="rect">
            <a:avLst/>
          </a:prstGeom>
          <a:noFill/>
        </p:spPr>
        <p:txBody>
          <a:bodyPr wrap="none" rtlCol="0">
            <a:spAutoFit/>
          </a:bodyPr>
          <a:lstStyle/>
          <a:p>
            <a:pPr algn="r"/>
            <a:r>
              <a:rPr lang="en-US" dirty="0" smtClean="0"/>
              <a:t>This is a photo of Mars</a:t>
            </a:r>
          </a:p>
          <a:p>
            <a:pPr algn="r"/>
            <a:r>
              <a:rPr lang="en-US" dirty="0" smtClean="0"/>
              <a:t>© NASA</a:t>
            </a:r>
            <a:endParaRPr lang="en-US" dirty="0"/>
          </a:p>
        </p:txBody>
      </p:sp>
    </p:spTree>
    <p:extLst>
      <p:ext uri="{BB962C8B-B14F-4D97-AF65-F5344CB8AC3E}">
        <p14:creationId xmlns:p14="http://schemas.microsoft.com/office/powerpoint/2010/main" val="371286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mars-exploration.co.uk/images/Mars%20Pathfinder%20Twin%20Peaks%20%20Ares%20Vallis%201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6853222" cy="72999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7108" y="1104275"/>
            <a:ext cx="7848600" cy="1200329"/>
          </a:xfrm>
          <a:prstGeom prst="rect">
            <a:avLst/>
          </a:prstGeom>
          <a:solidFill>
            <a:schemeClr val="tx1"/>
          </a:solidFill>
        </p:spPr>
        <p:txBody>
          <a:bodyPr wrap="square">
            <a:spAutoFit/>
          </a:bodyPr>
          <a:lstStyle/>
          <a:p>
            <a:pPr algn="ctr"/>
            <a:r>
              <a:rPr lang="en-US" sz="2400" dirty="0" smtClean="0">
                <a:solidFill>
                  <a:schemeClr val="bg1"/>
                </a:solidFill>
              </a:rPr>
              <a:t>The transition from </a:t>
            </a:r>
            <a:r>
              <a:rPr lang="en-US" sz="2400" dirty="0" err="1" smtClean="0">
                <a:solidFill>
                  <a:schemeClr val="bg1"/>
                </a:solidFill>
              </a:rPr>
              <a:t>uni</a:t>
            </a:r>
            <a:r>
              <a:rPr lang="en-US" sz="2400" dirty="0" smtClean="0">
                <a:solidFill>
                  <a:schemeClr val="bg1"/>
                </a:solidFill>
              </a:rPr>
              <a:t>- to multicellularity was one of a few events in the history of life that allowed for the evolution of large and complex organisms we see today</a:t>
            </a:r>
          </a:p>
        </p:txBody>
      </p:sp>
      <p:sp>
        <p:nvSpPr>
          <p:cNvPr id="9" name="Rectangle 8"/>
          <p:cNvSpPr/>
          <p:nvPr/>
        </p:nvSpPr>
        <p:spPr>
          <a:xfrm>
            <a:off x="597108" y="2959714"/>
            <a:ext cx="7848600" cy="1200329"/>
          </a:xfrm>
          <a:prstGeom prst="rect">
            <a:avLst/>
          </a:prstGeom>
          <a:solidFill>
            <a:schemeClr val="tx1"/>
          </a:solidFill>
        </p:spPr>
        <p:txBody>
          <a:bodyPr wrap="square">
            <a:spAutoFit/>
          </a:bodyPr>
          <a:lstStyle/>
          <a:p>
            <a:pPr algn="ctr"/>
            <a:r>
              <a:rPr lang="en-US" sz="2400" dirty="0" smtClean="0">
                <a:solidFill>
                  <a:schemeClr val="bg1"/>
                </a:solidFill>
              </a:rPr>
              <a:t>This transition occurred in the deep past (more than 200 million years ago) and most early multicellular forms have been lost to extinction</a:t>
            </a:r>
          </a:p>
        </p:txBody>
      </p:sp>
      <p:sp>
        <p:nvSpPr>
          <p:cNvPr id="11" name="TextBox 10"/>
          <p:cNvSpPr txBox="1"/>
          <p:nvPr/>
        </p:nvSpPr>
        <p:spPr>
          <a:xfrm>
            <a:off x="6836765" y="6248400"/>
            <a:ext cx="2307235" cy="646331"/>
          </a:xfrm>
          <a:prstGeom prst="rect">
            <a:avLst/>
          </a:prstGeom>
          <a:noFill/>
        </p:spPr>
        <p:txBody>
          <a:bodyPr wrap="none" rtlCol="0">
            <a:spAutoFit/>
          </a:bodyPr>
          <a:lstStyle/>
          <a:p>
            <a:pPr algn="r"/>
            <a:r>
              <a:rPr lang="en-US" dirty="0" smtClean="0"/>
              <a:t>This is a photo of Mars</a:t>
            </a:r>
          </a:p>
          <a:p>
            <a:pPr algn="r"/>
            <a:r>
              <a:rPr lang="en-US" dirty="0" smtClean="0"/>
              <a:t>© NASA</a:t>
            </a:r>
            <a:endParaRPr lang="en-US" dirty="0"/>
          </a:p>
        </p:txBody>
      </p:sp>
    </p:spTree>
    <p:extLst>
      <p:ext uri="{BB962C8B-B14F-4D97-AF65-F5344CB8AC3E}">
        <p14:creationId xmlns:p14="http://schemas.microsoft.com/office/powerpoint/2010/main" val="218421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mars-exploration.co.uk/images/Mars%20Pathfinder%20Twin%20Peaks%20%20Ares%20Vallis%201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6853222" cy="72999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7108" y="1104275"/>
            <a:ext cx="7848600" cy="1200329"/>
          </a:xfrm>
          <a:prstGeom prst="rect">
            <a:avLst/>
          </a:prstGeom>
          <a:solidFill>
            <a:schemeClr val="tx1"/>
          </a:solidFill>
        </p:spPr>
        <p:txBody>
          <a:bodyPr wrap="square">
            <a:spAutoFit/>
          </a:bodyPr>
          <a:lstStyle/>
          <a:p>
            <a:pPr algn="ctr"/>
            <a:r>
              <a:rPr lang="en-US" sz="2400" dirty="0" smtClean="0">
                <a:solidFill>
                  <a:schemeClr val="bg1"/>
                </a:solidFill>
              </a:rPr>
              <a:t>The transition from </a:t>
            </a:r>
            <a:r>
              <a:rPr lang="en-US" sz="2400" dirty="0" err="1" smtClean="0">
                <a:solidFill>
                  <a:schemeClr val="bg1"/>
                </a:solidFill>
              </a:rPr>
              <a:t>uni</a:t>
            </a:r>
            <a:r>
              <a:rPr lang="en-US" sz="2400" dirty="0" smtClean="0">
                <a:solidFill>
                  <a:schemeClr val="bg1"/>
                </a:solidFill>
              </a:rPr>
              <a:t>- to multicellularity was one of a few events in the history of life that allowed for the evolution of large and complex organisms we see today</a:t>
            </a:r>
          </a:p>
        </p:txBody>
      </p:sp>
      <p:sp>
        <p:nvSpPr>
          <p:cNvPr id="8" name="Rectangle 7"/>
          <p:cNvSpPr/>
          <p:nvPr/>
        </p:nvSpPr>
        <p:spPr>
          <a:xfrm>
            <a:off x="597108" y="2959714"/>
            <a:ext cx="7848600" cy="1200329"/>
          </a:xfrm>
          <a:prstGeom prst="rect">
            <a:avLst/>
          </a:prstGeom>
          <a:solidFill>
            <a:schemeClr val="tx1"/>
          </a:solidFill>
        </p:spPr>
        <p:txBody>
          <a:bodyPr wrap="square">
            <a:spAutoFit/>
          </a:bodyPr>
          <a:lstStyle/>
          <a:p>
            <a:pPr algn="ctr"/>
            <a:r>
              <a:rPr lang="en-US" sz="2400" dirty="0" smtClean="0">
                <a:solidFill>
                  <a:schemeClr val="bg1"/>
                </a:solidFill>
              </a:rPr>
              <a:t>This transition occurred in the deep past (more than 200 million years ago) and most early multicellular forms have been lost to extinction</a:t>
            </a:r>
          </a:p>
        </p:txBody>
      </p:sp>
      <p:sp>
        <p:nvSpPr>
          <p:cNvPr id="9" name="Rectangle 8"/>
          <p:cNvSpPr/>
          <p:nvPr/>
        </p:nvSpPr>
        <p:spPr>
          <a:xfrm>
            <a:off x="607101" y="4724400"/>
            <a:ext cx="7848600" cy="461665"/>
          </a:xfrm>
          <a:prstGeom prst="rect">
            <a:avLst/>
          </a:prstGeom>
          <a:solidFill>
            <a:schemeClr val="tx1"/>
          </a:solidFill>
        </p:spPr>
        <p:txBody>
          <a:bodyPr wrap="square">
            <a:spAutoFit/>
          </a:bodyPr>
          <a:lstStyle/>
          <a:p>
            <a:pPr algn="ctr"/>
            <a:r>
              <a:rPr lang="en-US" sz="2400" dirty="0" smtClean="0">
                <a:solidFill>
                  <a:schemeClr val="bg1"/>
                </a:solidFill>
              </a:rPr>
              <a:t>So how on earth do we study it?</a:t>
            </a:r>
          </a:p>
        </p:txBody>
      </p:sp>
      <p:sp>
        <p:nvSpPr>
          <p:cNvPr id="10" name="TextBox 9"/>
          <p:cNvSpPr txBox="1"/>
          <p:nvPr/>
        </p:nvSpPr>
        <p:spPr>
          <a:xfrm>
            <a:off x="6836765" y="6248400"/>
            <a:ext cx="2307235" cy="646331"/>
          </a:xfrm>
          <a:prstGeom prst="rect">
            <a:avLst/>
          </a:prstGeom>
          <a:noFill/>
        </p:spPr>
        <p:txBody>
          <a:bodyPr wrap="none" rtlCol="0">
            <a:spAutoFit/>
          </a:bodyPr>
          <a:lstStyle/>
          <a:p>
            <a:pPr algn="r"/>
            <a:r>
              <a:rPr lang="en-US" dirty="0" smtClean="0"/>
              <a:t>This is a photo of Mars</a:t>
            </a:r>
          </a:p>
          <a:p>
            <a:pPr algn="r"/>
            <a:r>
              <a:rPr lang="en-US" dirty="0" smtClean="0"/>
              <a:t>© NASA</a:t>
            </a:r>
            <a:endParaRPr lang="en-US" dirty="0"/>
          </a:p>
        </p:txBody>
      </p:sp>
    </p:spTree>
    <p:extLst>
      <p:ext uri="{BB962C8B-B14F-4D97-AF65-F5344CB8AC3E}">
        <p14:creationId xmlns:p14="http://schemas.microsoft.com/office/powerpoint/2010/main" val="64503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4" cstate="print"/>
          <a:srcRect/>
          <a:stretch>
            <a:fillRect/>
          </a:stretch>
        </p:blipFill>
        <p:spPr bwMode="auto">
          <a:xfrm>
            <a:off x="0" y="0"/>
            <a:ext cx="9722908" cy="7292181"/>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lum/>
          </a:blip>
          <a:srcRect/>
          <a:stretch>
            <a:fillRect/>
          </a:stretch>
        </p:blipFill>
        <p:spPr bwMode="auto">
          <a:xfrm>
            <a:off x="2164080" y="3139440"/>
            <a:ext cx="2535936" cy="1877568"/>
          </a:xfrm>
          <a:prstGeom prst="rect">
            <a:avLst/>
          </a:prstGeom>
          <a:noFill/>
          <a:ln w="9525">
            <a:noFill/>
            <a:miter lim="800000"/>
            <a:headEnd/>
            <a:tailEnd/>
          </a:ln>
          <a:effectLst/>
        </p:spPr>
      </p:pic>
      <p:sp>
        <p:nvSpPr>
          <p:cNvPr id="3" name="TextBox 2"/>
          <p:cNvSpPr txBox="1"/>
          <p:nvPr/>
        </p:nvSpPr>
        <p:spPr>
          <a:xfrm>
            <a:off x="-152400" y="0"/>
            <a:ext cx="9601200" cy="1323439"/>
          </a:xfrm>
          <a:prstGeom prst="rect">
            <a:avLst/>
          </a:prstGeom>
          <a:noFill/>
        </p:spPr>
        <p:txBody>
          <a:bodyPr wrap="square" rtlCol="0">
            <a:spAutoFit/>
          </a:bodyPr>
          <a:lstStyle/>
          <a:p>
            <a:pPr algn="ctr"/>
            <a:r>
              <a:rPr lang="en-US" sz="4000" b="1" dirty="0" smtClean="0">
                <a:solidFill>
                  <a:schemeClr val="bg1"/>
                </a:solidFill>
              </a:rPr>
              <a:t>We could invent a time machine and observe this process as it’s happening</a:t>
            </a:r>
            <a:endParaRPr lang="en-US" sz="4000" b="1" dirty="0">
              <a:solidFill>
                <a:schemeClr val="bg1"/>
              </a:solidFill>
            </a:endParaRPr>
          </a:p>
        </p:txBody>
      </p:sp>
      <p:sp>
        <p:nvSpPr>
          <p:cNvPr id="6" name="TextBox 5"/>
          <p:cNvSpPr txBox="1"/>
          <p:nvPr/>
        </p:nvSpPr>
        <p:spPr>
          <a:xfrm>
            <a:off x="0" y="6150114"/>
            <a:ext cx="9601200" cy="707886"/>
          </a:xfrm>
          <a:prstGeom prst="rect">
            <a:avLst/>
          </a:prstGeom>
          <a:noFill/>
        </p:spPr>
        <p:txBody>
          <a:bodyPr wrap="square" rtlCol="0">
            <a:spAutoFit/>
          </a:bodyPr>
          <a:lstStyle/>
          <a:p>
            <a:pPr algn="ctr"/>
            <a:r>
              <a:rPr lang="en-US" sz="4000" b="1" dirty="0" smtClean="0">
                <a:solidFill>
                  <a:schemeClr val="bg1"/>
                </a:solidFill>
              </a:rPr>
              <a:t>…or we could study it in the lab</a:t>
            </a:r>
            <a:endParaRPr lang="en-US" sz="4000" b="1" dirty="0">
              <a:solidFill>
                <a:schemeClr val="bg1"/>
              </a:solidFill>
            </a:endParaRPr>
          </a:p>
        </p:txBody>
      </p:sp>
    </p:spTree>
    <p:custDataLst>
      <p:tags r:id="rId1"/>
    </p:custDataLst>
    <p:extLst>
      <p:ext uri="{BB962C8B-B14F-4D97-AF65-F5344CB8AC3E}">
        <p14:creationId xmlns:p14="http://schemas.microsoft.com/office/powerpoint/2010/main" val="350300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ags/tag2.xml><?xml version="1.0" encoding="utf-8"?>
<p:tagLst xmlns:a="http://schemas.openxmlformats.org/drawingml/2006/main" xmlns:r="http://schemas.openxmlformats.org/officeDocument/2006/relationships" xmlns:p="http://schemas.openxmlformats.org/presentationml/2006/main">
  <p:tag name="TIMING" val="|40.5|7.7|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TotalTime>
  <Words>1781</Words>
  <Application>Microsoft Office PowerPoint</Application>
  <PresentationFormat>On-screen Show (4:3)</PresentationFormat>
  <Paragraphs>133</Paragraphs>
  <Slides>23</Slides>
  <Notes>22</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Multicellularity has evolved at least 25 times in the history of life!</vt:lpstr>
      <vt:lpstr>Examples of independently-evolved multicellular lineages</vt:lpstr>
      <vt:lpstr>PowerPoint Presentation</vt:lpstr>
      <vt:lpstr>PowerPoint Presentation</vt:lpstr>
      <vt:lpstr>PowerPoint Presentation</vt:lpstr>
      <vt:lpstr>PowerPoint Presentation</vt:lpstr>
      <vt:lpstr>PowerPoint Presentation</vt:lpstr>
      <vt:lpstr>PowerPoint Presentation</vt:lpstr>
      <vt:lpstr>Time travel in a test tube</vt:lpstr>
      <vt:lpstr>How did they do this? </vt:lpstr>
      <vt:lpstr>Independent evolution of the ‘snowflake’ yeast in all 10 replicate populations</vt:lpstr>
      <vt:lpstr>Some cool and important properties of snowflake yeast</vt:lpstr>
      <vt:lpstr>PowerPoint Presentation</vt:lpstr>
      <vt:lpstr>Propagules are functionally juvenile</vt:lpstr>
      <vt:lpstr>In this lab…</vt:lpstr>
      <vt:lpstr>Two steps are required for the transition to multicellularity</vt:lpstr>
      <vt:lpstr>Step 1 – the evolution of clusters</vt:lpstr>
      <vt:lpstr>Step 2 – multicellular yeast adapt</vt:lpstr>
      <vt:lpstr>Clusters must vary from one another</vt:lpstr>
      <vt:lpstr>Cluster variation must be heritable</vt:lpstr>
      <vt:lpstr>Cluster variation much affect fitness</vt:lpstr>
      <vt:lpstr>Has Step 2 occurred in snowflake yeast?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dc:creator>
  <cp:lastModifiedBy>Jennifer</cp:lastModifiedBy>
  <cp:revision>29</cp:revision>
  <dcterms:created xsi:type="dcterms:W3CDTF">2014-01-06T22:17:49Z</dcterms:created>
  <dcterms:modified xsi:type="dcterms:W3CDTF">2014-01-15T22:59:36Z</dcterms:modified>
</cp:coreProperties>
</file>